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07" r:id="rId3"/>
    <p:sldId id="334" r:id="rId4"/>
    <p:sldId id="335" r:id="rId5"/>
    <p:sldId id="336" r:id="rId6"/>
    <p:sldId id="324" r:id="rId7"/>
    <p:sldId id="337" r:id="rId8"/>
    <p:sldId id="308" r:id="rId9"/>
    <p:sldId id="316" r:id="rId10"/>
    <p:sldId id="338" r:id="rId11"/>
    <p:sldId id="332" r:id="rId12"/>
    <p:sldId id="309" r:id="rId13"/>
    <p:sldId id="321" r:id="rId14"/>
    <p:sldId id="325" r:id="rId15"/>
    <p:sldId id="326" r:id="rId16"/>
    <p:sldId id="322" r:id="rId17"/>
    <p:sldId id="315" r:id="rId18"/>
    <p:sldId id="323" r:id="rId19"/>
    <p:sldId id="310" r:id="rId20"/>
    <p:sldId id="317" r:id="rId21"/>
    <p:sldId id="311" r:id="rId22"/>
    <p:sldId id="318" r:id="rId23"/>
    <p:sldId id="312" r:id="rId24"/>
    <p:sldId id="339" r:id="rId25"/>
    <p:sldId id="329" r:id="rId26"/>
    <p:sldId id="330" r:id="rId27"/>
    <p:sldId id="313" r:id="rId28"/>
    <p:sldId id="320" r:id="rId29"/>
    <p:sldId id="331" r:id="rId30"/>
    <p:sldId id="293" r:id="rId31"/>
    <p:sldId id="314" r:id="rId32"/>
    <p:sldId id="328" r:id="rId33"/>
    <p:sldId id="306" r:id="rId34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9540" autoAdjust="0"/>
  </p:normalViewPr>
  <p:slideViewPr>
    <p:cSldViewPr snapToGrid="0">
      <p:cViewPr varScale="1">
        <p:scale>
          <a:sx n="63" d="100"/>
          <a:sy n="63" d="100"/>
        </p:scale>
        <p:origin x="1382" y="53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29/08/2025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F7794-003A-E3A3-8016-D333D6B13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D14567D-B6BF-7994-056B-5B7E2EE04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FEF3465-6C45-3412-7EA5-789256017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5598BB-DD85-BC0D-B6FD-2CA4F441A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991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504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B8A6D-DF32-8C80-4720-0AA5D2787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6D72492-E6C5-BA97-12A5-332AF5D11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6AE1E48-3334-1CA3-B32D-6BABA426C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819206-4B49-A6F6-93BD-66426CED4A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86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BAAE-95C4-55F1-AAAC-9768D19DD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8D73B83-BBCA-4353-51D4-34D1D5F672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0224AFC-0928-95CE-A1F2-FA6847673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ADAF73-6729-479B-8016-35EC8E8818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8565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82790-95CB-A73C-159E-22869A826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76F5D3A-12DA-5D7F-5CE4-E70ED34308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8486E35-6B1F-5E22-DAC5-BBE2B6BD2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B1FF7E-0554-56D3-2E57-4DD7BAC74B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390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7205C-9420-1404-5352-639D9786E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D2BC211-009E-E762-0D37-3AA601BA1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F511EE5-32C1-C681-397F-0C94841B8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704330-DF30-A00B-5A99-18F71AAF9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9771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370BD-12D0-49D7-1219-0C2C049F6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2026C52-4078-B5EF-A58D-8CC284AB80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9BF5E5F-DE7C-7565-1B52-9A2713C71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C361C5-2D0D-AC21-866A-282B24564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2282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8B0A9-6EC3-2DB9-6355-5DCEA1B76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BE96D91-A852-92FA-459F-BAFA4FE96D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6A650D3-7274-D5EF-D089-E34232DF8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E21EFF-FE16-5455-E990-618E4A12F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950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1243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rithany.oliva@mtel.inatel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11" Type="http://schemas.microsoft.com/office/2007/relationships/hdphoto" Target="../media/hdphoto2.wdp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ST-AI-Research/TripoSR" TargetMode="External"/><Relationship Id="rId2" Type="http://schemas.openxmlformats.org/officeDocument/2006/relationships/hyperlink" Target="https://arxiv.org/pdf/2403.021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010.11929" TargetMode="External"/><Relationship Id="rId5" Type="http://schemas.openxmlformats.org/officeDocument/2006/relationships/hyperlink" Target="https://arxiv.org/pdf/2311.04400" TargetMode="External"/><Relationship Id="rId4" Type="http://schemas.openxmlformats.org/officeDocument/2006/relationships/hyperlink" Target="https://arxiv.org/abs/2305.00375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PpRyEKFbCriTZnU19" TargetMode="External"/><Relationship Id="rId2" Type="http://schemas.openxmlformats.org/officeDocument/2006/relationships/hyperlink" Target="https://github.com/Mish0404/TP558/tree/main/Semin%C3%A1rio_TripoSR_Fast_3D_Object_Reconstruction_from_a_Single_Imag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293" y="599888"/>
            <a:ext cx="11341412" cy="2690156"/>
          </a:xfrm>
        </p:spPr>
        <p:txBody>
          <a:bodyPr>
            <a:normAutofit fontScale="90000"/>
          </a:bodyPr>
          <a:lstStyle/>
          <a:p>
            <a:r>
              <a:rPr lang="pt-BR" sz="5400" dirty="0"/>
              <a:t>TP558 - Tópicos avançados em Machine Learning:</a:t>
            </a:r>
            <a:br>
              <a:rPr lang="pt-BR" dirty="0"/>
            </a:br>
            <a:r>
              <a:rPr lang="en-US" b="1" i="1" dirty="0" err="1"/>
              <a:t>TripoSR</a:t>
            </a:r>
            <a:r>
              <a:rPr lang="en-US" b="1" i="1" dirty="0"/>
              <a:t>: Fast 3D Object Reconstruction from a Single Image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Brithany Michelle Oliva Chuquimia</a:t>
            </a:r>
          </a:p>
          <a:p>
            <a:r>
              <a:rPr lang="es-BO" dirty="0">
                <a:hlinkClick r:id="rId3"/>
              </a:rPr>
              <a:t>brithany.oliva@mtel.inatel.br</a:t>
            </a:r>
            <a:r>
              <a:rPr lang="es-BO" dirty="0"/>
              <a:t> 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C1DC5-3C67-D800-5E61-A84A655E6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DC370D-ABA3-2400-18C6-90A81BC1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4FB021-3AA4-04F8-D50E-563B2DA03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526" y="1825625"/>
            <a:ext cx="7082742" cy="4795094"/>
          </a:xfrm>
        </p:spPr>
        <p:txBody>
          <a:bodyPr>
            <a:normAutofit/>
          </a:bodyPr>
          <a:lstStyle/>
          <a:p>
            <a:r>
              <a:rPr lang="pt-BR" dirty="0"/>
              <a:t>Em o </a:t>
            </a:r>
            <a:r>
              <a:rPr lang="pt-BR" dirty="0" err="1"/>
              <a:t>NeRF</a:t>
            </a:r>
            <a:r>
              <a:rPr lang="pt-BR" dirty="0"/>
              <a:t>, se faz uso de uma rede neural o qual é o </a:t>
            </a:r>
            <a:r>
              <a:rPr lang="pt-BR" b="1" dirty="0">
                <a:solidFill>
                  <a:srgbClr val="00B050"/>
                </a:solidFill>
              </a:rPr>
              <a:t>MLP</a:t>
            </a:r>
            <a:r>
              <a:rPr lang="pt-BR" dirty="0"/>
              <a:t> </a:t>
            </a:r>
          </a:p>
          <a:p>
            <a:r>
              <a:rPr lang="pt-BR" dirty="0"/>
              <a:t>O MLP é uma </a:t>
            </a:r>
            <a:r>
              <a:rPr lang="pt-BR" b="1" dirty="0">
                <a:solidFill>
                  <a:schemeClr val="accent1"/>
                </a:solidFill>
              </a:rPr>
              <a:t>rede neural simples que, faz a mágica de mapear as coordenadas 3D para cor e densidade</a:t>
            </a:r>
            <a:r>
              <a:rPr lang="pt-BR" dirty="0"/>
              <a:t>, ao receber as coordenadas de um ponto, consulta os </a:t>
            </a:r>
            <a:r>
              <a:rPr lang="pt-BR" dirty="0" err="1"/>
              <a:t>triplanes</a:t>
            </a:r>
            <a:r>
              <a:rPr lang="pt-BR" dirty="0"/>
              <a:t> e determina se há algo lá e qual a cor.</a:t>
            </a:r>
          </a:p>
          <a:p>
            <a:r>
              <a:rPr lang="pt-BR" dirty="0"/>
              <a:t>A sigla </a:t>
            </a:r>
            <a:r>
              <a:rPr lang="pt-BR" b="1" dirty="0"/>
              <a:t>MLP</a:t>
            </a:r>
            <a:r>
              <a:rPr lang="pt-BR" dirty="0"/>
              <a:t> (</a:t>
            </a:r>
            <a:r>
              <a:rPr lang="pt-BR" dirty="0" err="1"/>
              <a:t>Multi-Layer</a:t>
            </a:r>
            <a:r>
              <a:rPr lang="pt-BR" dirty="0"/>
              <a:t> </a:t>
            </a:r>
            <a:r>
              <a:rPr lang="pt-BR" dirty="0" err="1"/>
              <a:t>Perceptron</a:t>
            </a:r>
            <a:r>
              <a:rPr lang="pt-BR" dirty="0"/>
              <a:t>) significa que ela tem múltiplas camadas, permitindo que ela aprenda relações complexas.</a:t>
            </a:r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18A02BC1-3806-3194-8E09-785EAFE4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592" t="14889" r="4519" b="5324"/>
          <a:stretch>
            <a:fillRect/>
          </a:stretch>
        </p:blipFill>
        <p:spPr>
          <a:xfrm>
            <a:off x="8518967" y="595822"/>
            <a:ext cx="3077469" cy="566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25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7DC28-3A56-A5EA-063C-E1B2EE1D2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02D2F-CAFE-2A12-5E4B-C2DD8451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89DDE5-67F3-B224-EF97-9D94C3B2D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526" y="1825625"/>
            <a:ext cx="6285994" cy="4795094"/>
          </a:xfrm>
        </p:spPr>
        <p:txBody>
          <a:bodyPr>
            <a:normAutofit/>
          </a:bodyPr>
          <a:lstStyle/>
          <a:p>
            <a:r>
              <a:rPr lang="pt-BR" dirty="0"/>
              <a:t>Depois de criar a nuvem de informações com o </a:t>
            </a:r>
            <a:r>
              <a:rPr lang="pt-BR" dirty="0" err="1"/>
              <a:t>NeRF</a:t>
            </a:r>
            <a:r>
              <a:rPr lang="pt-BR" dirty="0"/>
              <a:t>, o objeto ainda não está em um formato que você possa usar em um software 3D.</a:t>
            </a:r>
          </a:p>
          <a:p>
            <a:r>
              <a:rPr lang="pt-BR" dirty="0"/>
              <a:t>O </a:t>
            </a:r>
            <a:r>
              <a:rPr lang="pt-BR" b="1" dirty="0" err="1">
                <a:solidFill>
                  <a:srgbClr val="00B050"/>
                </a:solidFill>
              </a:rPr>
              <a:t>Marching</a:t>
            </a:r>
            <a:r>
              <a:rPr lang="pt-BR" b="1" dirty="0">
                <a:solidFill>
                  <a:srgbClr val="00B050"/>
                </a:solidFill>
              </a:rPr>
              <a:t> Cubes</a:t>
            </a:r>
            <a:r>
              <a:rPr lang="pt-BR" dirty="0">
                <a:solidFill>
                  <a:srgbClr val="00B050"/>
                </a:solidFill>
              </a:rPr>
              <a:t> </a:t>
            </a:r>
            <a:r>
              <a:rPr lang="pt-BR" dirty="0"/>
              <a:t>é um algoritmo que resolve isso.</a:t>
            </a:r>
          </a:p>
          <a:p>
            <a:r>
              <a:rPr lang="pt-BR" dirty="0"/>
              <a:t>Ele transforma a nuvem de informações em uma malha 3D, é esse formato de malha que permite que o objeto seja salvo como um arquivo .</a:t>
            </a:r>
            <a:r>
              <a:rPr lang="pt-BR" dirty="0" err="1"/>
              <a:t>obj</a:t>
            </a:r>
            <a:r>
              <a:rPr lang="pt-BR" dirty="0"/>
              <a:t> </a:t>
            </a:r>
          </a:p>
          <a:p>
            <a:endParaRPr lang="pt-BR" dirty="0"/>
          </a:p>
        </p:txBody>
      </p:sp>
      <p:pic>
        <p:nvPicPr>
          <p:cNvPr id="3077" name="Picture 5" descr="Julian Rakuschek">
            <a:extLst>
              <a:ext uri="{FF2B5EF4-FFF2-40B4-BE49-F238E27FC236}">
                <a16:creationId xmlns:a16="http://schemas.microsoft.com/office/drawing/2014/main" id="{9047D64F-FAE4-CA8C-20D7-BC60DC574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520" y="2172827"/>
            <a:ext cx="5049480" cy="352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535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e 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5488AE-34B4-EF1D-F674-507FF2FCD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2155" y="2804160"/>
            <a:ext cx="7221645" cy="4053840"/>
          </a:xfrm>
        </p:spPr>
        <p:txBody>
          <a:bodyPr>
            <a:normAutofit fontScale="92500"/>
          </a:bodyPr>
          <a:lstStyle/>
          <a:p>
            <a:r>
              <a:rPr lang="pt-BR" dirty="0" err="1"/>
              <a:t>Encoder</a:t>
            </a:r>
            <a:r>
              <a:rPr lang="pt-BR" dirty="0"/>
              <a:t> de imagem (</a:t>
            </a:r>
            <a:r>
              <a:rPr lang="pt-BR" dirty="0" err="1"/>
              <a:t>transformer</a:t>
            </a:r>
            <a:r>
              <a:rPr lang="pt-BR" dirty="0"/>
              <a:t>):</a:t>
            </a:r>
          </a:p>
          <a:p>
            <a:pPr lvl="1"/>
            <a:r>
              <a:rPr lang="pt-BR" dirty="0"/>
              <a:t>A foto entra no sistema.</a:t>
            </a:r>
          </a:p>
          <a:p>
            <a:pPr lvl="1"/>
            <a:r>
              <a:rPr lang="pt-BR" dirty="0"/>
              <a:t>É cortada em bloquinhos de 16×16 pixels (patches).</a:t>
            </a:r>
          </a:p>
          <a:p>
            <a:pPr lvl="1"/>
            <a:r>
              <a:rPr lang="pt-BR" dirty="0"/>
              <a:t>Cada bloquinho é transformado a uma lista de números (768 características).</a:t>
            </a:r>
          </a:p>
          <a:p>
            <a:pPr lvl="1"/>
            <a:r>
              <a:rPr lang="pt-BR" dirty="0"/>
              <a:t>O </a:t>
            </a:r>
            <a:r>
              <a:rPr lang="pt-BR" dirty="0" err="1"/>
              <a:t>Transformer</a:t>
            </a:r>
            <a:r>
              <a:rPr lang="pt-BR" dirty="0"/>
              <a:t> entende como esses bloquinhos se relacionam (</a:t>
            </a:r>
            <a:r>
              <a:rPr lang="pt-BR" i="1" dirty="0" err="1"/>
              <a:t>ex</a:t>
            </a:r>
            <a:r>
              <a:rPr lang="pt-BR" i="1" dirty="0"/>
              <a:t>: esta curva faz parte </a:t>
            </a:r>
            <a:r>
              <a:rPr lang="pt-BR" i="1" dirty="0" err="1"/>
              <a:t>desa</a:t>
            </a:r>
            <a:r>
              <a:rPr lang="pt-BR" i="1" dirty="0"/>
              <a:t> borda</a:t>
            </a:r>
            <a:r>
              <a:rPr lang="pt-BR" dirty="0"/>
              <a:t>)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lnSpc>
                <a:spcPct val="100000"/>
              </a:lnSpc>
              <a:buNone/>
            </a:pPr>
            <a:r>
              <a:rPr lang="pt-BR" b="1" dirty="0"/>
              <a:t>Resultado</a:t>
            </a:r>
            <a:r>
              <a:rPr lang="pt-BR" dirty="0"/>
              <a:t>: uma </a:t>
            </a:r>
            <a:r>
              <a:rPr lang="pt-BR" b="1" dirty="0">
                <a:solidFill>
                  <a:srgbClr val="0070C0"/>
                </a:solidFill>
              </a:rPr>
              <a:t>descrição matemática da imagem </a:t>
            </a:r>
            <a:r>
              <a:rPr lang="pt-BR" dirty="0"/>
              <a:t>com informações globais e detalhes finos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1D32832A-4DD4-6096-6BEC-9AF757678AC9}"/>
              </a:ext>
            </a:extLst>
          </p:cNvPr>
          <p:cNvGrpSpPr/>
          <p:nvPr/>
        </p:nvGrpSpPr>
        <p:grpSpPr>
          <a:xfrm>
            <a:off x="1423685" y="1570980"/>
            <a:ext cx="1805651" cy="5126901"/>
            <a:chOff x="1423685" y="1570980"/>
            <a:chExt cx="1805651" cy="5126901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715B048F-8088-519F-E158-A6D2C55D55A2}"/>
                </a:ext>
              </a:extLst>
            </p:cNvPr>
            <p:cNvSpPr/>
            <p:nvPr/>
          </p:nvSpPr>
          <p:spPr>
            <a:xfrm>
              <a:off x="1423685" y="1570980"/>
              <a:ext cx="1805651" cy="720805"/>
            </a:xfrm>
            <a:prstGeom prst="roundRect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Encoder</a:t>
              </a:r>
              <a:r>
                <a:rPr lang="pt-BR" dirty="0"/>
                <a:t> de imagem</a:t>
              </a:r>
              <a:endParaRPr lang="es-BO" dirty="0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C0D00483-C8C6-5CE2-5D17-19B5BA0670EC}"/>
                </a:ext>
              </a:extLst>
            </p:cNvPr>
            <p:cNvSpPr/>
            <p:nvPr/>
          </p:nvSpPr>
          <p:spPr>
            <a:xfrm>
              <a:off x="1423686" y="2672504"/>
              <a:ext cx="1805650" cy="720805"/>
            </a:xfrm>
            <a:prstGeom prst="round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Gerador de </a:t>
              </a:r>
              <a:r>
                <a:rPr lang="pt-BR" dirty="0" err="1"/>
                <a:t>triplanes</a:t>
              </a:r>
              <a:endParaRPr lang="es-BO" dirty="0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6292E2B5-A157-145D-FBB3-6DF55FC94572}"/>
                </a:ext>
              </a:extLst>
            </p:cNvPr>
            <p:cNvSpPr/>
            <p:nvPr/>
          </p:nvSpPr>
          <p:spPr>
            <a:xfrm>
              <a:off x="1423685" y="3774028"/>
              <a:ext cx="1805649" cy="720805"/>
            </a:xfrm>
            <a:prstGeom prst="round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Decodificador </a:t>
              </a:r>
              <a:r>
                <a:rPr lang="pt-BR" dirty="0" err="1"/>
                <a:t>NeRF</a:t>
              </a:r>
              <a:endParaRPr lang="es-BO" dirty="0"/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B46F7909-809F-11F6-0A88-F175B7AC9BDE}"/>
                </a:ext>
              </a:extLst>
            </p:cNvPr>
            <p:cNvSpPr/>
            <p:nvPr/>
          </p:nvSpPr>
          <p:spPr>
            <a:xfrm>
              <a:off x="1423686" y="4875552"/>
              <a:ext cx="1805648" cy="720805"/>
            </a:xfrm>
            <a:prstGeom prst="round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Renderização</a:t>
              </a:r>
              <a:endParaRPr lang="es-BO" dirty="0"/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7AC9CFC1-3DAE-C110-8328-57705218104A}"/>
                </a:ext>
              </a:extLst>
            </p:cNvPr>
            <p:cNvSpPr/>
            <p:nvPr/>
          </p:nvSpPr>
          <p:spPr>
            <a:xfrm>
              <a:off x="1423685" y="5977076"/>
              <a:ext cx="1805647" cy="720805"/>
            </a:xfrm>
            <a:prstGeom prst="round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Extração da malha 3D</a:t>
              </a:r>
              <a:endParaRPr lang="es-BO" dirty="0"/>
            </a:p>
          </p:txBody>
        </p: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1E16C4A5-654A-FD17-AB41-6FD24D7A8181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2326511" y="2291785"/>
              <a:ext cx="0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2334C4E8-E20D-0FC1-44CB-CC9317A7796D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 flipH="1">
              <a:off x="2326510" y="3393309"/>
              <a:ext cx="1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F772B5B9-F4DF-8E33-8C35-E5D69EF370BD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2326510" y="4494833"/>
              <a:ext cx="0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3561D417-3B3B-0781-F8D4-4621F59E6FCF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2326509" y="5596357"/>
              <a:ext cx="1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AB02A79A-DF1C-1A17-E7BF-26510EFDF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966" y="1474882"/>
            <a:ext cx="6744641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59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C315E-C0BE-9142-15C9-1DDBD684A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A96D9-6C85-8AAA-CA9D-13C5DE56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e funcionamento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67C5D1E2-4BC8-B540-60A4-3BC83C7427B4}"/>
              </a:ext>
            </a:extLst>
          </p:cNvPr>
          <p:cNvGrpSpPr/>
          <p:nvPr/>
        </p:nvGrpSpPr>
        <p:grpSpPr>
          <a:xfrm>
            <a:off x="1423685" y="1570980"/>
            <a:ext cx="1805651" cy="5126901"/>
            <a:chOff x="1423685" y="1570980"/>
            <a:chExt cx="1805651" cy="5126901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6028B737-06E6-5ECC-E126-55A1FC6B97B1}"/>
                </a:ext>
              </a:extLst>
            </p:cNvPr>
            <p:cNvSpPr/>
            <p:nvPr/>
          </p:nvSpPr>
          <p:spPr>
            <a:xfrm>
              <a:off x="1423685" y="1570980"/>
              <a:ext cx="1805651" cy="720805"/>
            </a:xfrm>
            <a:prstGeom prst="roundRect">
              <a:avLst/>
            </a:prstGeom>
            <a:ln w="5715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Encoder</a:t>
              </a:r>
              <a:r>
                <a:rPr lang="pt-BR" dirty="0"/>
                <a:t> de imagem</a:t>
              </a:r>
              <a:endParaRPr lang="es-BO" dirty="0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D2EF2B54-9F9D-9A06-EAEE-8E079E8F1872}"/>
                </a:ext>
              </a:extLst>
            </p:cNvPr>
            <p:cNvSpPr/>
            <p:nvPr/>
          </p:nvSpPr>
          <p:spPr>
            <a:xfrm>
              <a:off x="1423686" y="2672504"/>
              <a:ext cx="1805650" cy="720805"/>
            </a:xfrm>
            <a:prstGeom prst="roundRect">
              <a:avLst/>
            </a:prstGeom>
            <a:ln w="5715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Gerador de </a:t>
              </a:r>
              <a:r>
                <a:rPr lang="pt-BR" dirty="0" err="1"/>
                <a:t>triplanes</a:t>
              </a:r>
              <a:endParaRPr lang="es-BO" dirty="0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F3899C1F-3DD8-F376-E301-2E8E2CDE92AF}"/>
                </a:ext>
              </a:extLst>
            </p:cNvPr>
            <p:cNvSpPr/>
            <p:nvPr/>
          </p:nvSpPr>
          <p:spPr>
            <a:xfrm>
              <a:off x="1423685" y="3774028"/>
              <a:ext cx="1805649" cy="720805"/>
            </a:xfrm>
            <a:prstGeom prst="round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Decodificador </a:t>
              </a:r>
              <a:r>
                <a:rPr lang="pt-BR" dirty="0" err="1"/>
                <a:t>NeRF</a:t>
              </a:r>
              <a:endParaRPr lang="es-BO" dirty="0"/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BFECFC81-3FB0-CB68-C2DF-80F6BF1C951B}"/>
                </a:ext>
              </a:extLst>
            </p:cNvPr>
            <p:cNvSpPr/>
            <p:nvPr/>
          </p:nvSpPr>
          <p:spPr>
            <a:xfrm>
              <a:off x="1423686" y="4875552"/>
              <a:ext cx="1805648" cy="720805"/>
            </a:xfrm>
            <a:prstGeom prst="round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Renderização</a:t>
              </a:r>
              <a:endParaRPr lang="es-BO" dirty="0"/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6384860F-8DCA-74FA-B89C-7D88EAEC1225}"/>
                </a:ext>
              </a:extLst>
            </p:cNvPr>
            <p:cNvSpPr/>
            <p:nvPr/>
          </p:nvSpPr>
          <p:spPr>
            <a:xfrm>
              <a:off x="1423685" y="5977076"/>
              <a:ext cx="1805647" cy="720805"/>
            </a:xfrm>
            <a:prstGeom prst="round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Extração da malha 3D</a:t>
              </a:r>
              <a:endParaRPr lang="es-BO" dirty="0"/>
            </a:p>
          </p:txBody>
        </p: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371163AA-5405-05B4-1B7F-B1227A67D9CE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2326511" y="2291785"/>
              <a:ext cx="0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DADEA2B7-1CD4-943F-C8C7-35DE57BCE04B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 flipH="1">
              <a:off x="2326510" y="3393309"/>
              <a:ext cx="1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F8929203-76EF-8B36-0B32-02647D5D269D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2326510" y="4494833"/>
              <a:ext cx="0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8A120C40-5FD6-BEF1-5C5C-7CE7BB052D3C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2326509" y="5596357"/>
              <a:ext cx="1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905F01FD-9576-5615-C1A0-78ADF67A69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5161"/>
          <a:stretch>
            <a:fillRect/>
          </a:stretch>
        </p:blipFill>
        <p:spPr>
          <a:xfrm>
            <a:off x="4359552" y="3796631"/>
            <a:ext cx="6746400" cy="808598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D224A2ED-1733-E955-9BD3-AADDBABB0B4B}"/>
              </a:ext>
            </a:extLst>
          </p:cNvPr>
          <p:cNvSpPr txBox="1"/>
          <p:nvPr/>
        </p:nvSpPr>
        <p:spPr>
          <a:xfrm>
            <a:off x="4359554" y="1689427"/>
            <a:ext cx="6766148" cy="20832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/>
              <a:t>Gerador de </a:t>
            </a:r>
            <a:r>
              <a:rPr lang="pt-BR" dirty="0" err="1"/>
              <a:t>triplanes</a:t>
            </a:r>
            <a:r>
              <a:rPr lang="pt-BR" dirty="0"/>
              <a:t>: </a:t>
            </a: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/>
              <a:t>Essa descrição vira 3 mapas 2D ortogonais (XY, </a:t>
            </a:r>
            <a:r>
              <a:rPr lang="pt-BR" dirty="0" err="1"/>
              <a:t>XZ</a:t>
            </a:r>
            <a:r>
              <a:rPr lang="pt-BR" dirty="0"/>
              <a:t>, </a:t>
            </a:r>
            <a:r>
              <a:rPr lang="pt-BR" dirty="0" err="1"/>
              <a:t>YZ</a:t>
            </a:r>
            <a:r>
              <a:rPr lang="pt-BR" dirty="0"/>
              <a:t>).</a:t>
            </a: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/>
              <a:t>É como olhar o objeto de frente, de cima e de lado ao mesmo tempo.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31F77C-980D-9338-DEB0-56E0F4FEF6E3}"/>
              </a:ext>
            </a:extLst>
          </p:cNvPr>
          <p:cNvSpPr txBox="1"/>
          <p:nvPr/>
        </p:nvSpPr>
        <p:spPr>
          <a:xfrm>
            <a:off x="4362327" y="4950790"/>
            <a:ext cx="6766148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/>
              <a:t>São criados 3 planos de 32x32 células cada</a:t>
            </a: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/>
              <a:t>Cada célula do </a:t>
            </a:r>
            <a:r>
              <a:rPr lang="pt-BR" dirty="0" err="1"/>
              <a:t>triplano</a:t>
            </a:r>
            <a:r>
              <a:rPr lang="pt-BR" dirty="0"/>
              <a:t> armazena um vetor de 16 números</a:t>
            </a:r>
          </a:p>
        </p:txBody>
      </p:sp>
    </p:spTree>
    <p:extLst>
      <p:ext uri="{BB962C8B-B14F-4D97-AF65-F5344CB8AC3E}">
        <p14:creationId xmlns:p14="http://schemas.microsoft.com/office/powerpoint/2010/main" val="3990200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FF47E-63A2-55F9-7507-A748B051F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DF81B-5250-A289-82D5-8E78EB55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e funcionamento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F641446-AA02-CE00-E4E3-4B799B340917}"/>
              </a:ext>
            </a:extLst>
          </p:cNvPr>
          <p:cNvGrpSpPr/>
          <p:nvPr/>
        </p:nvGrpSpPr>
        <p:grpSpPr>
          <a:xfrm>
            <a:off x="1423685" y="1570980"/>
            <a:ext cx="1805651" cy="5126901"/>
            <a:chOff x="1423685" y="1570980"/>
            <a:chExt cx="1805651" cy="5126901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35E30E99-4F2F-2801-B1FB-4D56B2ECC3B2}"/>
                </a:ext>
              </a:extLst>
            </p:cNvPr>
            <p:cNvSpPr/>
            <p:nvPr/>
          </p:nvSpPr>
          <p:spPr>
            <a:xfrm>
              <a:off x="1423685" y="1570980"/>
              <a:ext cx="1805651" cy="720805"/>
            </a:xfrm>
            <a:prstGeom prst="roundRect">
              <a:avLst/>
            </a:prstGeom>
            <a:ln w="5715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Encoder</a:t>
              </a:r>
              <a:r>
                <a:rPr lang="pt-BR" dirty="0"/>
                <a:t> de imagem</a:t>
              </a:r>
              <a:endParaRPr lang="es-BO" dirty="0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F288B308-E6A4-E85A-9A7C-256AAE4AA9C7}"/>
                </a:ext>
              </a:extLst>
            </p:cNvPr>
            <p:cNvSpPr/>
            <p:nvPr/>
          </p:nvSpPr>
          <p:spPr>
            <a:xfrm>
              <a:off x="1423686" y="2672504"/>
              <a:ext cx="1805650" cy="720805"/>
            </a:xfrm>
            <a:prstGeom prst="roundRect">
              <a:avLst/>
            </a:prstGeom>
            <a:ln w="5715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Gerador de </a:t>
              </a:r>
              <a:r>
                <a:rPr lang="pt-BR" dirty="0" err="1"/>
                <a:t>triplanes</a:t>
              </a:r>
              <a:endParaRPr lang="es-BO" dirty="0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7284376A-1B7A-CC9E-7531-CDDB958F2A69}"/>
                </a:ext>
              </a:extLst>
            </p:cNvPr>
            <p:cNvSpPr/>
            <p:nvPr/>
          </p:nvSpPr>
          <p:spPr>
            <a:xfrm>
              <a:off x="1423685" y="3774028"/>
              <a:ext cx="1805649" cy="720805"/>
            </a:xfrm>
            <a:prstGeom prst="round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Decodificador </a:t>
              </a:r>
              <a:r>
                <a:rPr lang="pt-BR" dirty="0" err="1"/>
                <a:t>NeRF</a:t>
              </a:r>
              <a:endParaRPr lang="es-BO" dirty="0"/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2D8FDC74-319A-FF93-D884-894C73FEF7D2}"/>
                </a:ext>
              </a:extLst>
            </p:cNvPr>
            <p:cNvSpPr/>
            <p:nvPr/>
          </p:nvSpPr>
          <p:spPr>
            <a:xfrm>
              <a:off x="1423686" y="4875552"/>
              <a:ext cx="1805648" cy="720805"/>
            </a:xfrm>
            <a:prstGeom prst="round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Renderização</a:t>
              </a:r>
              <a:endParaRPr lang="es-BO" dirty="0"/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4CDB64C9-0DA3-894B-028E-E1FD17A08986}"/>
                </a:ext>
              </a:extLst>
            </p:cNvPr>
            <p:cNvSpPr/>
            <p:nvPr/>
          </p:nvSpPr>
          <p:spPr>
            <a:xfrm>
              <a:off x="1423685" y="5977076"/>
              <a:ext cx="1805647" cy="720805"/>
            </a:xfrm>
            <a:prstGeom prst="round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Extração da malha 3D</a:t>
              </a:r>
              <a:endParaRPr lang="es-BO" dirty="0"/>
            </a:p>
          </p:txBody>
        </p: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D26FF71B-BE40-6B08-A0DB-72BC7702FF43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2326511" y="2291785"/>
              <a:ext cx="0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11F03C7C-B855-F113-E9F9-0BF8D2CF24F3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 flipH="1">
              <a:off x="2326510" y="3393309"/>
              <a:ext cx="1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9F22E72B-CBA9-FA25-2874-8A66B5B67672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2326510" y="4494833"/>
              <a:ext cx="0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615E6EE3-A170-27F9-7482-EDD872BC25AE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2326509" y="5596357"/>
              <a:ext cx="1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E5D1BBD1-7CFF-A827-44C9-C4CADEA50B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712" b="33412"/>
          <a:stretch>
            <a:fillRect/>
          </a:stretch>
        </p:blipFill>
        <p:spPr>
          <a:xfrm>
            <a:off x="4330276" y="1423777"/>
            <a:ext cx="6824705" cy="154367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1103340-82DC-3A39-0CE5-94C191F778CA}"/>
              </a:ext>
            </a:extLst>
          </p:cNvPr>
          <p:cNvSpPr txBox="1"/>
          <p:nvPr/>
        </p:nvSpPr>
        <p:spPr>
          <a:xfrm>
            <a:off x="4362327" y="3038859"/>
            <a:ext cx="6766148" cy="3179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/>
              <a:t>O Backbone é o cérebro do </a:t>
            </a:r>
            <a:r>
              <a:rPr lang="pt-BR" dirty="0" err="1"/>
              <a:t>Transformer</a:t>
            </a:r>
            <a:r>
              <a:rPr lang="pt-BR" dirty="0"/>
              <a:t> que conecta tudo.</a:t>
            </a: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/>
              <a:t>Os vetores internos têm um tamanho de 1024</a:t>
            </a: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/>
              <a:t>O modelo aplica 16 camadas de cuidados</a:t>
            </a: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/>
              <a:t>Cada camada analisa as informações de 16 perspectivas diferentes.</a:t>
            </a: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/>
              <a:t>Cada cabeça usa vetores de tamanho 64.</a:t>
            </a: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1909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83D29-B2F4-7597-E562-9BF5DBDAB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93A40-67C0-9E44-A8CB-7A32559F6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e 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F7DD0C-4BEF-AA32-815C-797BD6E2F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579" y="4763444"/>
            <a:ext cx="7221644" cy="14608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Resultado</a:t>
            </a:r>
            <a:r>
              <a:rPr lang="pt-BR" dirty="0"/>
              <a:t>: uma </a:t>
            </a:r>
            <a:r>
              <a:rPr lang="pt-BR" b="1" dirty="0">
                <a:solidFill>
                  <a:srgbClr val="0070C0"/>
                </a:solidFill>
              </a:rPr>
              <a:t>representação compacta em 3D </a:t>
            </a:r>
            <a:r>
              <a:rPr lang="pt-BR" dirty="0"/>
              <a:t>que é rápida e eficiente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F772BFBC-9022-BD48-A3A8-3695BD929470}"/>
              </a:ext>
            </a:extLst>
          </p:cNvPr>
          <p:cNvGrpSpPr/>
          <p:nvPr/>
        </p:nvGrpSpPr>
        <p:grpSpPr>
          <a:xfrm>
            <a:off x="1423685" y="1570980"/>
            <a:ext cx="1805651" cy="5126901"/>
            <a:chOff x="1423685" y="1570980"/>
            <a:chExt cx="1805651" cy="5126901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A486DD3A-871E-BF19-6662-29461EF80668}"/>
                </a:ext>
              </a:extLst>
            </p:cNvPr>
            <p:cNvSpPr/>
            <p:nvPr/>
          </p:nvSpPr>
          <p:spPr>
            <a:xfrm>
              <a:off x="1423685" y="1570980"/>
              <a:ext cx="1805651" cy="720805"/>
            </a:xfrm>
            <a:prstGeom prst="roundRect">
              <a:avLst/>
            </a:prstGeom>
            <a:ln w="5715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Encoder</a:t>
              </a:r>
              <a:r>
                <a:rPr lang="pt-BR" dirty="0"/>
                <a:t> de imagem</a:t>
              </a:r>
              <a:endParaRPr lang="es-BO" dirty="0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375A3E6-4660-EDFA-3DBB-EF07EABAAD7F}"/>
                </a:ext>
              </a:extLst>
            </p:cNvPr>
            <p:cNvSpPr/>
            <p:nvPr/>
          </p:nvSpPr>
          <p:spPr>
            <a:xfrm>
              <a:off x="1423686" y="2672504"/>
              <a:ext cx="1805650" cy="720805"/>
            </a:xfrm>
            <a:prstGeom prst="roundRect">
              <a:avLst/>
            </a:prstGeom>
            <a:ln w="5715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Gerador de </a:t>
              </a:r>
              <a:r>
                <a:rPr lang="pt-BR" dirty="0" err="1"/>
                <a:t>triplanes</a:t>
              </a:r>
              <a:endParaRPr lang="es-BO" dirty="0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253CFBFC-1E77-45A0-8683-571697D9537F}"/>
                </a:ext>
              </a:extLst>
            </p:cNvPr>
            <p:cNvSpPr/>
            <p:nvPr/>
          </p:nvSpPr>
          <p:spPr>
            <a:xfrm>
              <a:off x="1423685" y="3774028"/>
              <a:ext cx="1805649" cy="720805"/>
            </a:xfrm>
            <a:prstGeom prst="round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Decodificador </a:t>
              </a:r>
              <a:r>
                <a:rPr lang="pt-BR" dirty="0" err="1"/>
                <a:t>NeRF</a:t>
              </a:r>
              <a:endParaRPr lang="es-BO" dirty="0"/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85C10B9C-1951-99EC-8662-9F01333BDFEB}"/>
                </a:ext>
              </a:extLst>
            </p:cNvPr>
            <p:cNvSpPr/>
            <p:nvPr/>
          </p:nvSpPr>
          <p:spPr>
            <a:xfrm>
              <a:off x="1423686" y="4875552"/>
              <a:ext cx="1805648" cy="720805"/>
            </a:xfrm>
            <a:prstGeom prst="round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Renderização</a:t>
              </a:r>
              <a:endParaRPr lang="es-BO" dirty="0"/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CE940284-7EA6-D337-3E47-00ED632E8FBA}"/>
                </a:ext>
              </a:extLst>
            </p:cNvPr>
            <p:cNvSpPr/>
            <p:nvPr/>
          </p:nvSpPr>
          <p:spPr>
            <a:xfrm>
              <a:off x="1423685" y="5977076"/>
              <a:ext cx="1805647" cy="720805"/>
            </a:xfrm>
            <a:prstGeom prst="round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Extração da malha 3D</a:t>
              </a:r>
              <a:endParaRPr lang="es-BO" dirty="0"/>
            </a:p>
          </p:txBody>
        </p: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6A44449D-3B6C-ED7D-42EA-36D5C75443CF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2326511" y="2291785"/>
              <a:ext cx="0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8141A373-42F1-608A-3C88-24431AA7F467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 flipH="1">
              <a:off x="2326510" y="3393309"/>
              <a:ext cx="1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A237E26C-40A3-459D-718E-1D70B8ADEE92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2326510" y="4494833"/>
              <a:ext cx="0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99DFC3E4-7694-B0D0-070A-406ED19D6D2D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2326509" y="5596357"/>
              <a:ext cx="1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3F7E3F02-1E43-149C-BA7E-2CF045878A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145"/>
          <a:stretch>
            <a:fillRect/>
          </a:stretch>
        </p:blipFill>
        <p:spPr>
          <a:xfrm>
            <a:off x="4362327" y="1323478"/>
            <a:ext cx="6656097" cy="121580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F8900E2-BFD9-DDAA-4E27-4AAB4FC08A22}"/>
              </a:ext>
            </a:extLst>
          </p:cNvPr>
          <p:cNvSpPr txBox="1"/>
          <p:nvPr/>
        </p:nvSpPr>
        <p:spPr>
          <a:xfrm>
            <a:off x="4362327" y="2689730"/>
            <a:ext cx="6766148" cy="1805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lvl="1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/>
              <a:t>Aumenta a resolução dos </a:t>
            </a:r>
            <a:r>
              <a:rPr lang="pt-BR" dirty="0" err="1"/>
              <a:t>triplanos</a:t>
            </a:r>
            <a:r>
              <a:rPr lang="pt-BR" dirty="0"/>
              <a:t> para dar-lhes mais detalhes.</a:t>
            </a: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/>
              <a:t>Duplica a resolução espacial de cada plano.</a:t>
            </a: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/>
              <a:t>Os </a:t>
            </a:r>
            <a:r>
              <a:rPr lang="pt-BR" dirty="0" err="1"/>
              <a:t>triplanos</a:t>
            </a:r>
            <a:r>
              <a:rPr lang="pt-BR" dirty="0"/>
              <a:t> finais têm mais detalhes espaciais</a:t>
            </a:r>
          </a:p>
        </p:txBody>
      </p:sp>
    </p:spTree>
    <p:extLst>
      <p:ext uri="{BB962C8B-B14F-4D97-AF65-F5344CB8AC3E}">
        <p14:creationId xmlns:p14="http://schemas.microsoft.com/office/powerpoint/2010/main" val="2252160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E873A-06FE-FEE2-3287-05B44C41F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3A385-3EFA-5988-3E15-C7E714C6A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e 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20B220-0500-3303-8B4E-83C6C0078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2155" y="3032906"/>
            <a:ext cx="7655289" cy="3544682"/>
          </a:xfrm>
        </p:spPr>
        <p:txBody>
          <a:bodyPr>
            <a:normAutofit/>
          </a:bodyPr>
          <a:lstStyle/>
          <a:p>
            <a:r>
              <a:rPr lang="pt-BR" dirty="0"/>
              <a:t>Decodificador </a:t>
            </a:r>
            <a:r>
              <a:rPr lang="pt-BR" dirty="0" err="1"/>
              <a:t>NeRF</a:t>
            </a:r>
            <a:r>
              <a:rPr lang="pt-BR" dirty="0"/>
              <a:t> (</a:t>
            </a:r>
            <a:r>
              <a:rPr lang="pt-BR" dirty="0" err="1"/>
              <a:t>triplane</a:t>
            </a:r>
            <a:r>
              <a:rPr lang="pt-BR" dirty="0"/>
              <a:t> </a:t>
            </a:r>
            <a:r>
              <a:rPr lang="pt-BR" dirty="0" err="1"/>
              <a:t>NeRF</a:t>
            </a:r>
            <a:r>
              <a:rPr lang="pt-BR" dirty="0"/>
              <a:t>):</a:t>
            </a:r>
          </a:p>
          <a:p>
            <a:pPr lvl="1"/>
            <a:r>
              <a:rPr lang="pt-BR" dirty="0"/>
              <a:t>Para cada ponto do espaço 3D, o modelo responde:</a:t>
            </a:r>
          </a:p>
          <a:p>
            <a:pPr marL="914400" lvl="2" indent="0">
              <a:buNone/>
            </a:pPr>
            <a:r>
              <a:rPr lang="pt-BR" sz="2400" i="1" dirty="0"/>
              <a:t>- “Aqui tem superfície ou está vazio?” (densidade).</a:t>
            </a:r>
          </a:p>
          <a:p>
            <a:pPr marL="914400" lvl="2" indent="0">
              <a:buNone/>
            </a:pPr>
            <a:r>
              <a:rPr lang="pt-BR" sz="2400" i="1" dirty="0"/>
              <a:t>- “Se tem superfície, de que cor é?” (RGB).</a:t>
            </a:r>
          </a:p>
          <a:p>
            <a:pPr lvl="1"/>
            <a:r>
              <a:rPr lang="pt-BR" dirty="0"/>
              <a:t>Para isso, usa os </a:t>
            </a:r>
            <a:r>
              <a:rPr lang="pt-BR" dirty="0" err="1"/>
              <a:t>triplanos</a:t>
            </a:r>
            <a:r>
              <a:rPr lang="pt-BR" dirty="0"/>
              <a:t> como referência.</a:t>
            </a:r>
          </a:p>
          <a:p>
            <a:pPr lvl="1"/>
            <a:endParaRPr lang="pt-BR" dirty="0"/>
          </a:p>
          <a:p>
            <a:pPr marL="0" indent="0">
              <a:lnSpc>
                <a:spcPct val="100000"/>
              </a:lnSpc>
              <a:buNone/>
            </a:pPr>
            <a:r>
              <a:rPr lang="pt-BR" b="1" dirty="0"/>
              <a:t>Resultado</a:t>
            </a:r>
            <a:r>
              <a:rPr lang="pt-BR" dirty="0"/>
              <a:t>: o modelo sabe </a:t>
            </a:r>
            <a:r>
              <a:rPr lang="pt-BR" b="1" dirty="0">
                <a:solidFill>
                  <a:srgbClr val="0070C0"/>
                </a:solidFill>
              </a:rPr>
              <a:t>onde está a superfície e qual cor ela tem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6EF8A407-AAE2-5BC3-37D5-019CA258AE06}"/>
              </a:ext>
            </a:extLst>
          </p:cNvPr>
          <p:cNvGrpSpPr/>
          <p:nvPr/>
        </p:nvGrpSpPr>
        <p:grpSpPr>
          <a:xfrm>
            <a:off x="1423685" y="1570980"/>
            <a:ext cx="1805651" cy="5126901"/>
            <a:chOff x="1423685" y="1570980"/>
            <a:chExt cx="1805651" cy="5126901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262AADF0-5ABE-1A21-BC4F-24A058D709A9}"/>
                </a:ext>
              </a:extLst>
            </p:cNvPr>
            <p:cNvSpPr/>
            <p:nvPr/>
          </p:nvSpPr>
          <p:spPr>
            <a:xfrm>
              <a:off x="1423685" y="1570980"/>
              <a:ext cx="1805651" cy="720805"/>
            </a:xfrm>
            <a:prstGeom prst="roundRect">
              <a:avLst/>
            </a:prstGeom>
            <a:ln w="5715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Encoder</a:t>
              </a:r>
              <a:r>
                <a:rPr lang="pt-BR" dirty="0"/>
                <a:t> de imagem</a:t>
              </a:r>
              <a:endParaRPr lang="es-BO" dirty="0"/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420F1017-0575-7F7C-356B-139ED600FCA5}"/>
                </a:ext>
              </a:extLst>
            </p:cNvPr>
            <p:cNvSpPr/>
            <p:nvPr/>
          </p:nvSpPr>
          <p:spPr>
            <a:xfrm>
              <a:off x="1423686" y="2672504"/>
              <a:ext cx="1805650" cy="720805"/>
            </a:xfrm>
            <a:prstGeom prst="round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Gerador de </a:t>
              </a:r>
              <a:r>
                <a:rPr lang="pt-BR" dirty="0" err="1"/>
                <a:t>triplanes</a:t>
              </a:r>
              <a:endParaRPr lang="es-BO" dirty="0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8153B838-7467-BAC1-3E3D-FC8E6BA7249F}"/>
                </a:ext>
              </a:extLst>
            </p:cNvPr>
            <p:cNvSpPr/>
            <p:nvPr/>
          </p:nvSpPr>
          <p:spPr>
            <a:xfrm>
              <a:off x="1423685" y="3774028"/>
              <a:ext cx="1805649" cy="720805"/>
            </a:xfrm>
            <a:prstGeom prst="roundRect">
              <a:avLst/>
            </a:prstGeom>
            <a:ln w="5715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Decodificador </a:t>
              </a:r>
              <a:r>
                <a:rPr lang="pt-BR" dirty="0" err="1"/>
                <a:t>NeRF</a:t>
              </a:r>
              <a:endParaRPr lang="es-BO" dirty="0"/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EBE544CA-004A-02DB-3E06-E68F6377629B}"/>
                </a:ext>
              </a:extLst>
            </p:cNvPr>
            <p:cNvSpPr/>
            <p:nvPr/>
          </p:nvSpPr>
          <p:spPr>
            <a:xfrm>
              <a:off x="1423686" y="4875552"/>
              <a:ext cx="1805648" cy="720805"/>
            </a:xfrm>
            <a:prstGeom prst="round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Renderização</a:t>
              </a:r>
              <a:endParaRPr lang="es-BO" dirty="0"/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B52D0BA7-E62D-87A5-A1D7-ED97E1679E8F}"/>
                </a:ext>
              </a:extLst>
            </p:cNvPr>
            <p:cNvSpPr/>
            <p:nvPr/>
          </p:nvSpPr>
          <p:spPr>
            <a:xfrm>
              <a:off x="1423685" y="5977076"/>
              <a:ext cx="1805647" cy="720805"/>
            </a:xfrm>
            <a:prstGeom prst="round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Extração da malha 3D</a:t>
              </a:r>
              <a:endParaRPr lang="es-BO" dirty="0"/>
            </a:p>
          </p:txBody>
        </p: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DA1A2B2F-2A7E-E9A9-C457-BACFCE24B413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2326511" y="2291785"/>
              <a:ext cx="0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47D9C021-7301-688A-6F82-89FCE84520A9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 flipH="1">
              <a:off x="2326510" y="3393309"/>
              <a:ext cx="1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763E298D-F4E2-7721-AB6A-BE719F66402C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2326510" y="4494833"/>
              <a:ext cx="0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58EE41E-20C4-0DD3-CA3F-33F16CC59D07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2326509" y="5596357"/>
              <a:ext cx="1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A7AF3D68-75A6-83AD-A036-14FE5D53D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155" y="1662665"/>
            <a:ext cx="6744642" cy="100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93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57E96-25A9-3C92-D636-67B2BF903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0879C-475D-B263-2920-2BDBF1DC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e 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ADC0F5-7228-E346-5441-82C2D3F7B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2155" y="2963119"/>
            <a:ext cx="7221645" cy="3734762"/>
          </a:xfrm>
        </p:spPr>
        <p:txBody>
          <a:bodyPr>
            <a:normAutofit/>
          </a:bodyPr>
          <a:lstStyle/>
          <a:p>
            <a:r>
              <a:rPr lang="pt-BR" noProof="0" dirty="0"/>
              <a:t>Renderização</a:t>
            </a:r>
            <a:r>
              <a:rPr lang="es-BO" dirty="0"/>
              <a:t>:</a:t>
            </a:r>
          </a:p>
          <a:p>
            <a:pPr lvl="1"/>
            <a:r>
              <a:rPr lang="pt-BR" dirty="0"/>
              <a:t>O modelo dispara raios virtuais como se fosse uma câmera olhando para o objeto.</a:t>
            </a:r>
          </a:p>
          <a:p>
            <a:pPr lvl="1"/>
            <a:r>
              <a:rPr lang="pt-BR" dirty="0"/>
              <a:t>Cada raio verifica 128 pontos no espaço.</a:t>
            </a:r>
          </a:p>
          <a:p>
            <a:pPr lvl="1"/>
            <a:r>
              <a:rPr lang="pt-BR" dirty="0"/>
              <a:t>O raio da esfera 3D onde a geometria é amostrada é 0,87</a:t>
            </a:r>
          </a:p>
          <a:p>
            <a:pPr lvl="1"/>
            <a:endParaRPr lang="pt-BR" dirty="0"/>
          </a:p>
          <a:p>
            <a:pPr marL="0" indent="0">
              <a:buNone/>
            </a:pPr>
            <a:r>
              <a:rPr lang="pt-BR" b="1" dirty="0"/>
              <a:t>Resultado</a:t>
            </a:r>
            <a:r>
              <a:rPr lang="pt-BR" dirty="0"/>
              <a:t>: uma </a:t>
            </a:r>
            <a:r>
              <a:rPr lang="pt-BR" b="1" dirty="0">
                <a:solidFill>
                  <a:srgbClr val="0070C0"/>
                </a:solidFill>
              </a:rPr>
              <a:t>imagem renderizada </a:t>
            </a:r>
            <a:r>
              <a:rPr lang="pt-BR" dirty="0"/>
              <a:t>a partir da reconstrução 3D.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CED7A4D-C27C-3FCE-264F-967F73727970}"/>
              </a:ext>
            </a:extLst>
          </p:cNvPr>
          <p:cNvGrpSpPr/>
          <p:nvPr/>
        </p:nvGrpSpPr>
        <p:grpSpPr>
          <a:xfrm>
            <a:off x="1423685" y="1570980"/>
            <a:ext cx="1805651" cy="5126901"/>
            <a:chOff x="1423685" y="1570980"/>
            <a:chExt cx="1805651" cy="5126901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6FC129CB-2677-C274-836C-7E5E369B0AE4}"/>
                </a:ext>
              </a:extLst>
            </p:cNvPr>
            <p:cNvSpPr/>
            <p:nvPr/>
          </p:nvSpPr>
          <p:spPr>
            <a:xfrm>
              <a:off x="1423685" y="1570980"/>
              <a:ext cx="1805651" cy="720805"/>
            </a:xfrm>
            <a:prstGeom prst="roundRect">
              <a:avLst/>
            </a:prstGeom>
            <a:ln w="5715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Encoder</a:t>
              </a:r>
              <a:r>
                <a:rPr lang="pt-BR" dirty="0"/>
                <a:t> de imagem</a:t>
              </a:r>
              <a:endParaRPr lang="es-BO" dirty="0"/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579C7D8C-DDBA-5BA1-710D-30574A34F052}"/>
                </a:ext>
              </a:extLst>
            </p:cNvPr>
            <p:cNvSpPr/>
            <p:nvPr/>
          </p:nvSpPr>
          <p:spPr>
            <a:xfrm>
              <a:off x="1423686" y="2672504"/>
              <a:ext cx="1805650" cy="720805"/>
            </a:xfrm>
            <a:prstGeom prst="round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Gerador de </a:t>
              </a:r>
              <a:r>
                <a:rPr lang="pt-BR" dirty="0" err="1"/>
                <a:t>triplanes</a:t>
              </a:r>
              <a:endParaRPr lang="es-BO" dirty="0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CB72B9D6-76E2-0051-DA22-7AF6A802C281}"/>
                </a:ext>
              </a:extLst>
            </p:cNvPr>
            <p:cNvSpPr/>
            <p:nvPr/>
          </p:nvSpPr>
          <p:spPr>
            <a:xfrm>
              <a:off x="1423685" y="3774028"/>
              <a:ext cx="1805649" cy="720805"/>
            </a:xfrm>
            <a:prstGeom prst="round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Decodificador </a:t>
              </a:r>
              <a:r>
                <a:rPr lang="pt-BR" dirty="0" err="1"/>
                <a:t>NeRF</a:t>
              </a:r>
              <a:endParaRPr lang="es-BO" dirty="0"/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B788B0CD-CC33-4B19-02FE-B579323E3A1A}"/>
                </a:ext>
              </a:extLst>
            </p:cNvPr>
            <p:cNvSpPr/>
            <p:nvPr/>
          </p:nvSpPr>
          <p:spPr>
            <a:xfrm>
              <a:off x="1423686" y="4875552"/>
              <a:ext cx="1805648" cy="720805"/>
            </a:xfrm>
            <a:prstGeom prst="roundRect">
              <a:avLst/>
            </a:prstGeom>
            <a:ln w="5715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Renderização</a:t>
              </a:r>
              <a:endParaRPr lang="es-BO" dirty="0"/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41A88740-7F23-C516-B1B6-EAAAABAACC60}"/>
                </a:ext>
              </a:extLst>
            </p:cNvPr>
            <p:cNvSpPr/>
            <p:nvPr/>
          </p:nvSpPr>
          <p:spPr>
            <a:xfrm>
              <a:off x="1423685" y="5977076"/>
              <a:ext cx="1805647" cy="720805"/>
            </a:xfrm>
            <a:prstGeom prst="round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Extração da malha 3D</a:t>
              </a:r>
              <a:endParaRPr lang="es-BO" dirty="0"/>
            </a:p>
          </p:txBody>
        </p: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906C91FD-A209-BEAB-FD1E-73808CC78CC2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2326511" y="2291785"/>
              <a:ext cx="0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0CE29070-75E6-34FD-DEA8-874B69653699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 flipH="1">
              <a:off x="2326510" y="3393309"/>
              <a:ext cx="1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99F4F6A8-68C5-EE29-BCE2-11072ACA14A5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2326510" y="4494833"/>
              <a:ext cx="0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F8842295-5C02-5A39-0785-5B8FC6304C15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2326509" y="5596357"/>
              <a:ext cx="1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35C3FDBA-C93E-16F7-78E9-C571ABC1C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964" y="1570980"/>
            <a:ext cx="6654112" cy="118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04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8407A-8A4D-BE89-E115-6B3C0AF3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6F700D-5A68-B5E7-72C7-C51955A55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e 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EA78A1-2FC8-BAF5-B87F-59F2A0470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2155" y="1825624"/>
            <a:ext cx="7221645" cy="4667251"/>
          </a:xfrm>
        </p:spPr>
        <p:txBody>
          <a:bodyPr>
            <a:normAutofit/>
          </a:bodyPr>
          <a:lstStyle/>
          <a:p>
            <a:r>
              <a:rPr lang="pt-BR" dirty="0"/>
              <a:t>Extração da malha 3D: </a:t>
            </a:r>
          </a:p>
          <a:p>
            <a:pPr lvl="1"/>
            <a:r>
              <a:rPr lang="pt-BR" dirty="0"/>
              <a:t>Até aqui temos só um “campo de densidade” (informação de onde há matéria)</a:t>
            </a:r>
          </a:p>
          <a:p>
            <a:pPr lvl="1"/>
            <a:r>
              <a:rPr lang="pt-BR" dirty="0"/>
              <a:t>O algoritmo </a:t>
            </a:r>
            <a:r>
              <a:rPr lang="pt-BR" b="1" dirty="0" err="1"/>
              <a:t>Marching</a:t>
            </a:r>
            <a:r>
              <a:rPr lang="pt-BR" b="1" dirty="0"/>
              <a:t> Cubes</a:t>
            </a:r>
            <a:r>
              <a:rPr lang="pt-BR" dirty="0"/>
              <a:t> transforma isso em uma </a:t>
            </a:r>
            <a:r>
              <a:rPr lang="pt-BR" b="1" dirty="0"/>
              <a:t>malha poligonal</a:t>
            </a:r>
            <a:r>
              <a:rPr lang="pt-BR" dirty="0"/>
              <a:t> (com vértices e faces)</a:t>
            </a:r>
          </a:p>
          <a:p>
            <a:pPr lvl="1"/>
            <a:r>
              <a:rPr lang="pt-BR" dirty="0"/>
              <a:t>Esse é o formato padrão usado em softwares 3D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Resultado</a:t>
            </a:r>
            <a:r>
              <a:rPr lang="pt-BR" dirty="0"/>
              <a:t>: um </a:t>
            </a:r>
            <a:r>
              <a:rPr lang="pt-BR" b="1" dirty="0">
                <a:solidFill>
                  <a:srgbClr val="0070C0"/>
                </a:solidFill>
              </a:rPr>
              <a:t>modelo 3D pronto para uso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97420F2-1C0D-288E-CE77-B5F35852DE14}"/>
              </a:ext>
            </a:extLst>
          </p:cNvPr>
          <p:cNvGrpSpPr/>
          <p:nvPr/>
        </p:nvGrpSpPr>
        <p:grpSpPr>
          <a:xfrm>
            <a:off x="1423685" y="1570980"/>
            <a:ext cx="1805651" cy="5126901"/>
            <a:chOff x="1423685" y="1570980"/>
            <a:chExt cx="1805651" cy="5126901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E7DCD7D9-CC8B-8521-6665-082F851F3311}"/>
                </a:ext>
              </a:extLst>
            </p:cNvPr>
            <p:cNvSpPr/>
            <p:nvPr/>
          </p:nvSpPr>
          <p:spPr>
            <a:xfrm>
              <a:off x="1423685" y="1570980"/>
              <a:ext cx="1805651" cy="720805"/>
            </a:xfrm>
            <a:prstGeom prst="roundRect">
              <a:avLst/>
            </a:prstGeom>
            <a:ln w="5715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err="1"/>
                <a:t>Encoder</a:t>
              </a:r>
              <a:r>
                <a:rPr lang="pt-BR" dirty="0"/>
                <a:t> de imagem</a:t>
              </a:r>
              <a:endParaRPr lang="es-BO" dirty="0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CDBE415B-F1EA-C9FA-EC03-2B1A5824ADBC}"/>
                </a:ext>
              </a:extLst>
            </p:cNvPr>
            <p:cNvSpPr/>
            <p:nvPr/>
          </p:nvSpPr>
          <p:spPr>
            <a:xfrm>
              <a:off x="1423686" y="2672504"/>
              <a:ext cx="1805650" cy="720805"/>
            </a:xfrm>
            <a:prstGeom prst="round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Gerador de </a:t>
              </a:r>
              <a:r>
                <a:rPr lang="pt-BR" dirty="0" err="1"/>
                <a:t>triplanes</a:t>
              </a:r>
              <a:endParaRPr lang="es-BO" dirty="0"/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6B94478A-D1F9-15A6-1954-DC8346D49B4E}"/>
                </a:ext>
              </a:extLst>
            </p:cNvPr>
            <p:cNvSpPr/>
            <p:nvPr/>
          </p:nvSpPr>
          <p:spPr>
            <a:xfrm>
              <a:off x="1423685" y="3774028"/>
              <a:ext cx="1805649" cy="720805"/>
            </a:xfrm>
            <a:prstGeom prst="round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Decodificador </a:t>
              </a:r>
              <a:r>
                <a:rPr lang="pt-BR" dirty="0" err="1"/>
                <a:t>NeRF</a:t>
              </a:r>
              <a:endParaRPr lang="es-BO" dirty="0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506ABF7B-1312-D47A-5B39-E45F39E3103A}"/>
                </a:ext>
              </a:extLst>
            </p:cNvPr>
            <p:cNvSpPr/>
            <p:nvPr/>
          </p:nvSpPr>
          <p:spPr>
            <a:xfrm>
              <a:off x="1423686" y="4875552"/>
              <a:ext cx="1805648" cy="720805"/>
            </a:xfrm>
            <a:prstGeom prst="round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Renderização</a:t>
              </a:r>
              <a:endParaRPr lang="es-BO" dirty="0"/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35B47660-BB00-A14C-E07E-95930148881E}"/>
                </a:ext>
              </a:extLst>
            </p:cNvPr>
            <p:cNvSpPr/>
            <p:nvPr/>
          </p:nvSpPr>
          <p:spPr>
            <a:xfrm>
              <a:off x="1423685" y="5977076"/>
              <a:ext cx="1805647" cy="720805"/>
            </a:xfrm>
            <a:prstGeom prst="roundRect">
              <a:avLst/>
            </a:prstGeom>
            <a:ln w="5715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Extração da malha 3D</a:t>
              </a:r>
              <a:endParaRPr lang="es-BO" dirty="0"/>
            </a:p>
          </p:txBody>
        </p: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D3A33A4C-913C-9E18-0146-9AF9A1A0BABD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2326511" y="2291785"/>
              <a:ext cx="0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4B372B2C-9DD1-B5C3-F000-E8A353FD467B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 flipH="1">
              <a:off x="2326510" y="3393309"/>
              <a:ext cx="1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B4F3F38B-E58F-BC10-1EFF-578AD6BF7B72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2326510" y="4494833"/>
              <a:ext cx="0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804C5E23-79A2-38A5-CAC3-84D1A8136904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 flipH="1">
              <a:off x="2326509" y="5596357"/>
              <a:ext cx="1" cy="3807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5743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2F88A5-87D1-340F-853F-8C2ED8F8C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36221" cy="4351338"/>
          </a:xfrm>
        </p:spPr>
        <p:txBody>
          <a:bodyPr>
            <a:normAutofit/>
          </a:bodyPr>
          <a:lstStyle/>
          <a:p>
            <a:r>
              <a:rPr lang="pt-BR" dirty="0" err="1"/>
              <a:t>Dataset</a:t>
            </a:r>
            <a:r>
              <a:rPr lang="pt-BR" dirty="0"/>
              <a:t>: O </a:t>
            </a:r>
            <a:r>
              <a:rPr lang="pt-BR" dirty="0" err="1"/>
              <a:t>TripoSR</a:t>
            </a:r>
            <a:r>
              <a:rPr lang="pt-BR" dirty="0"/>
              <a:t> foi treinado com um subconjunto de alta qualidade do </a:t>
            </a:r>
            <a:r>
              <a:rPr lang="pt-BR" dirty="0" err="1"/>
              <a:t>dataset</a:t>
            </a:r>
            <a:r>
              <a:rPr lang="pt-BR" dirty="0"/>
              <a:t> </a:t>
            </a:r>
            <a:r>
              <a:rPr lang="pt-BR" b="1" dirty="0" err="1"/>
              <a:t>Objaverse</a:t>
            </a:r>
            <a:r>
              <a:rPr lang="pt-BR" dirty="0"/>
              <a:t>, que contém mais de um milhão de modelos 3D diversos.</a:t>
            </a:r>
          </a:p>
          <a:p>
            <a:r>
              <a:rPr lang="pt-BR" dirty="0"/>
              <a:t>Processo de Treinamento: O modelo aprende a prever um modelo 3D a partir de uma única imagem, comparando-o com o modelo 3D original do </a:t>
            </a:r>
            <a:r>
              <a:rPr lang="pt-BR" dirty="0" err="1"/>
              <a:t>dataset</a:t>
            </a:r>
            <a:r>
              <a:rPr lang="pt-BR" dirty="0"/>
              <a:t>. do mercado.</a:t>
            </a:r>
          </a:p>
          <a:p>
            <a:endParaRPr lang="pt-B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C8EFDC-646C-DABB-651A-3A789D000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6"/>
          <a:stretch>
            <a:fillRect/>
          </a:stretch>
        </p:blipFill>
        <p:spPr>
          <a:xfrm>
            <a:off x="6690360" y="1690688"/>
            <a:ext cx="5375749" cy="423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8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655" y="1825624"/>
            <a:ext cx="5701145" cy="4806669"/>
          </a:xfrm>
        </p:spPr>
        <p:txBody>
          <a:bodyPr>
            <a:normAutofit/>
          </a:bodyPr>
          <a:lstStyle/>
          <a:p>
            <a:r>
              <a:rPr lang="pt-BR" dirty="0"/>
              <a:t>A ideia principal é transformar uma única imagem em um </a:t>
            </a:r>
            <a:r>
              <a:rPr lang="pt-BR" b="1" dirty="0">
                <a:solidFill>
                  <a:srgbClr val="00B0F0"/>
                </a:solidFill>
              </a:rPr>
              <a:t>modelo 3D completo</a:t>
            </a:r>
            <a:r>
              <a:rPr lang="pt-BR" b="1" dirty="0"/>
              <a:t>.</a:t>
            </a:r>
          </a:p>
          <a:p>
            <a:r>
              <a:rPr lang="pt-BR" dirty="0"/>
              <a:t>Essa tarefa é muito importante em áreas como realidade aumentada, jogos, design, animação, robótica e outras.</a:t>
            </a:r>
          </a:p>
          <a:p>
            <a:r>
              <a:rPr lang="pt-BR" dirty="0"/>
              <a:t>Embora já existem grandes bases de dados de objetos 3D, mas nem sempre encontramos o objeto exato que precisamos.</a:t>
            </a:r>
          </a:p>
        </p:txBody>
      </p:sp>
      <p:pic>
        <p:nvPicPr>
          <p:cNvPr id="1026" name="Picture 2" descr="Convertidor de Imágenes 2D a 3D: Crea Modelos 3D Gratis en Línea - EaseMate  AI">
            <a:extLst>
              <a:ext uri="{FF2B5EF4-FFF2-40B4-BE49-F238E27FC236}">
                <a16:creationId xmlns:a16="http://schemas.microsoft.com/office/drawing/2014/main" id="{74F36EE0-2B29-132F-E899-2BF0C75F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52" y="2078182"/>
            <a:ext cx="5148901" cy="346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342B-CF6F-EE17-BD51-F9098E77A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0F500-AB60-7A16-981E-076FEF69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Treinamento e otimização</a:t>
            </a: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180C36C-4412-F8CC-43F8-A026820613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968789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Parâmetros de treinamento</a:t>
            </a:r>
          </a:p>
          <a:p>
            <a:pPr lvl="1"/>
            <a:r>
              <a:rPr lang="pt-BR" dirty="0"/>
              <a:t>Otimizador: </a:t>
            </a:r>
            <a:r>
              <a:rPr lang="pt-BR" dirty="0" err="1"/>
              <a:t>AdamW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Taxa de aprendizado inicial: 4e-4 </a:t>
            </a:r>
          </a:p>
          <a:p>
            <a:pPr lvl="1"/>
            <a:r>
              <a:rPr lang="pt-BR" dirty="0" err="1"/>
              <a:t>Scheduler</a:t>
            </a:r>
            <a:r>
              <a:rPr lang="pt-BR" dirty="0"/>
              <a:t> (</a:t>
            </a:r>
            <a:r>
              <a:rPr lang="pt-BR" dirty="0" err="1"/>
              <a:t>Cosine</a:t>
            </a:r>
            <a:r>
              <a:rPr lang="pt-BR" dirty="0"/>
              <a:t>): diminui essa taxa suavemente ao longo do treino com uma curva cosseno</a:t>
            </a:r>
          </a:p>
          <a:p>
            <a:pPr lvl="1"/>
            <a:r>
              <a:rPr lang="pt-BR" dirty="0" err="1"/>
              <a:t>Warm-up</a:t>
            </a:r>
            <a:r>
              <a:rPr lang="pt-BR" dirty="0"/>
              <a:t> (2000 passos): início suave para evitar instabilidade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9451415-03FB-9213-4036-D73906730A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525"/>
          <a:stretch>
            <a:fillRect/>
          </a:stretch>
        </p:blipFill>
        <p:spPr>
          <a:xfrm>
            <a:off x="1314870" y="4159250"/>
            <a:ext cx="6746400" cy="160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9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 desvantagens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Vantagens</a:t>
            </a:r>
          </a:p>
          <a:p>
            <a:pPr lvl="1"/>
            <a:r>
              <a:rPr lang="pt-BR" b="1" dirty="0"/>
              <a:t>Velocidade:</a:t>
            </a:r>
            <a:r>
              <a:rPr lang="pt-BR" dirty="0"/>
              <a:t> Consegue gerar modelos 3D em menos de 0.5 segundos em uma GPU A100.</a:t>
            </a:r>
          </a:p>
          <a:p>
            <a:pPr lvl="1"/>
            <a:r>
              <a:rPr lang="pt-BR" b="1" dirty="0"/>
              <a:t>Alto Desempenho:</a:t>
            </a:r>
            <a:r>
              <a:rPr lang="pt-BR" dirty="0"/>
              <a:t> O </a:t>
            </a:r>
            <a:r>
              <a:rPr lang="pt-BR" dirty="0" err="1"/>
              <a:t>TripoSR</a:t>
            </a:r>
            <a:r>
              <a:rPr lang="pt-BR" dirty="0"/>
              <a:t> supera outros modelos de código aberto tanto na qualidade (reconstruindo melhor a forma e a textura) quanto na velocidade de inferência.</a:t>
            </a:r>
          </a:p>
          <a:p>
            <a:pPr lvl="1"/>
            <a:r>
              <a:rPr lang="pt-BR" b="1" dirty="0"/>
              <a:t>Acessibilidade:</a:t>
            </a:r>
            <a:r>
              <a:rPr lang="pt-BR" dirty="0"/>
              <a:t> É um modelo de código aberto (licença MIT) , o que permite que desenvolvedores e criativos o utilizem livremente.</a:t>
            </a:r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C5140-8642-CBD5-295D-ACEE73086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B696CA-8EBA-AF8D-4ADC-C372DACF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 desvantagens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080F75-4630-3D62-A350-4A889109F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Desvantagens</a:t>
            </a:r>
          </a:p>
          <a:p>
            <a:pPr lvl="1"/>
            <a:r>
              <a:rPr lang="pt-BR" b="1" dirty="0"/>
              <a:t>Qualidade da Imagem:</a:t>
            </a:r>
            <a:r>
              <a:rPr lang="pt-BR" dirty="0"/>
              <a:t> O resultado final é altamente dependente da qualidade da foto de entrada.</a:t>
            </a:r>
          </a:p>
          <a:p>
            <a:pPr lvl="1"/>
            <a:r>
              <a:rPr lang="pt-BR" b="1" dirty="0"/>
              <a:t>Detalhes Finos:</a:t>
            </a:r>
            <a:r>
              <a:rPr lang="pt-BR" dirty="0"/>
              <a:t> Embora seja muito bom, o modelo pode ter dificuldades em reconstruir detalhes muito pequenos ou texturas complexas.</a:t>
            </a:r>
          </a:p>
          <a:p>
            <a:pPr lvl="1"/>
            <a:r>
              <a:rPr lang="pt-BR" b="1" dirty="0"/>
              <a:t>Objetos Ocultos:</a:t>
            </a:r>
            <a:r>
              <a:rPr lang="pt-BR" dirty="0"/>
              <a:t> As partes do objeto que não aparecem na foto precisam ser "imaginadas" pelo modelo, o que pode gerar imprecisões</a:t>
            </a:r>
          </a:p>
          <a:p>
            <a:pPr lvl="1"/>
            <a:r>
              <a:rPr lang="pt-BR" b="1" dirty="0"/>
              <a:t>Dependência de hardware: </a:t>
            </a:r>
            <a:r>
              <a:rPr lang="pt-BR" dirty="0"/>
              <a:t>para melhor desempenho é bom ter uma bom GPU</a:t>
            </a:r>
          </a:p>
          <a:p>
            <a:pPr lvl="1"/>
            <a:r>
              <a:rPr lang="pt-BR" b="1" dirty="0"/>
              <a:t>Compatibilidade de versões: </a:t>
            </a:r>
            <a:r>
              <a:rPr lang="pt-BR" dirty="0"/>
              <a:t>O algoritmo depende de versões específicas de Python e bibliotecas</a:t>
            </a:r>
          </a:p>
        </p:txBody>
      </p:sp>
    </p:spTree>
    <p:extLst>
      <p:ext uri="{BB962C8B-B14F-4D97-AF65-F5344CB8AC3E}">
        <p14:creationId xmlns:p14="http://schemas.microsoft.com/office/powerpoint/2010/main" val="1214095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Exemplo(s) de aplicação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2D260B-71B9-C1CE-EA57-7F84F4D95F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33" t="855" r="7261"/>
          <a:stretch>
            <a:fillRect/>
          </a:stretch>
        </p:blipFill>
        <p:spPr>
          <a:xfrm>
            <a:off x="1104418" y="1976066"/>
            <a:ext cx="1153160" cy="1138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01FE53-03E2-998A-AAD1-EA746E97F09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801" y="1976066"/>
            <a:ext cx="1153160" cy="113833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8572C77-0C52-12F9-3D16-376DBEF17E1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0079" y="1976066"/>
            <a:ext cx="1153160" cy="113833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DA170B4-2649-E1FA-4B32-8D1897E9759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377" t="14063" r="-3954" b="7375"/>
          <a:stretch>
            <a:fillRect/>
          </a:stretch>
        </p:blipFill>
        <p:spPr>
          <a:xfrm>
            <a:off x="6109041" y="2068864"/>
            <a:ext cx="277158" cy="952742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4AE094BF-5630-6529-2A3E-DB3EB29511E3}"/>
              </a:ext>
            </a:extLst>
          </p:cNvPr>
          <p:cNvSpPr txBox="1"/>
          <p:nvPr/>
        </p:nvSpPr>
        <p:spPr>
          <a:xfrm>
            <a:off x="4182193" y="3075162"/>
            <a:ext cx="16296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Se corta em </a:t>
            </a:r>
            <a:r>
              <a:rPr lang="es-MX" sz="900" dirty="0" err="1"/>
              <a:t>patches</a:t>
            </a:r>
            <a:r>
              <a:rPr lang="es-MX" sz="900" dirty="0"/>
              <a:t> de 16x16</a:t>
            </a:r>
            <a:endParaRPr lang="es-BO" sz="9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68F7025-19E5-269D-9C8B-EBA769959CCF}"/>
              </a:ext>
            </a:extLst>
          </p:cNvPr>
          <p:cNvSpPr txBox="1"/>
          <p:nvPr/>
        </p:nvSpPr>
        <p:spPr>
          <a:xfrm>
            <a:off x="4106688" y="1745234"/>
            <a:ext cx="1702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32 x 32 = 1024 </a:t>
            </a:r>
            <a:r>
              <a:rPr lang="es-MX" sz="900" dirty="0" err="1"/>
              <a:t>patches</a:t>
            </a:r>
            <a:r>
              <a:rPr lang="es-MX" sz="900" dirty="0"/>
              <a:t>/tokens</a:t>
            </a:r>
            <a:endParaRPr lang="es-BO" sz="9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CF12DA8-F13B-CB0D-AAE9-4B87DF52A3E1}"/>
              </a:ext>
            </a:extLst>
          </p:cNvPr>
          <p:cNvSpPr txBox="1"/>
          <p:nvPr/>
        </p:nvSpPr>
        <p:spPr>
          <a:xfrm>
            <a:off x="5752618" y="1895706"/>
            <a:ext cx="1372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1 token </a:t>
            </a:r>
            <a:r>
              <a:rPr lang="es-MX" sz="900" dirty="0" err="1"/>
              <a:t>tem</a:t>
            </a:r>
            <a:r>
              <a:rPr lang="es-MX" sz="900" dirty="0"/>
              <a:t> </a:t>
            </a:r>
            <a:r>
              <a:rPr lang="es-MX" sz="900" dirty="0" err="1"/>
              <a:t>dim</a:t>
            </a:r>
            <a:r>
              <a:rPr lang="es-MX" sz="900" dirty="0"/>
              <a:t> 768</a:t>
            </a:r>
            <a:endParaRPr lang="es-BO" sz="900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D9439C3D-D150-17CE-79CC-874EEC7E412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377" t="14063" r="-3954" b="7375"/>
          <a:stretch>
            <a:fillRect/>
          </a:stretch>
        </p:blipFill>
        <p:spPr>
          <a:xfrm>
            <a:off x="1097919" y="3788641"/>
            <a:ext cx="277158" cy="95274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1C67654-1DA8-18BE-F419-016C190E2AB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377" t="14063" r="-3954" b="7375"/>
          <a:stretch>
            <a:fillRect/>
          </a:stretch>
        </p:blipFill>
        <p:spPr>
          <a:xfrm>
            <a:off x="1441015" y="3783757"/>
            <a:ext cx="277158" cy="95274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C2000602-EA66-F46C-BD33-E08B938A946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377" t="14063" r="-3954" b="7375"/>
          <a:stretch>
            <a:fillRect/>
          </a:stretch>
        </p:blipFill>
        <p:spPr>
          <a:xfrm>
            <a:off x="1809980" y="3783757"/>
            <a:ext cx="277158" cy="952742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FEC8D73F-A977-8206-ABF1-64ABB669832A}"/>
              </a:ext>
            </a:extLst>
          </p:cNvPr>
          <p:cNvSpPr txBox="1"/>
          <p:nvPr/>
        </p:nvSpPr>
        <p:spPr>
          <a:xfrm>
            <a:off x="994728" y="4777482"/>
            <a:ext cx="1372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  </a:t>
            </a:r>
            <a:r>
              <a:rPr lang="es-MX" sz="900" dirty="0" err="1"/>
              <a:t>XY</a:t>
            </a:r>
            <a:r>
              <a:rPr lang="es-MX" sz="900" dirty="0"/>
              <a:t>         </a:t>
            </a:r>
            <a:r>
              <a:rPr lang="es-MX" sz="900" dirty="0" err="1"/>
              <a:t>XZ</a:t>
            </a:r>
            <a:r>
              <a:rPr lang="es-MX" sz="900" dirty="0"/>
              <a:t>            </a:t>
            </a:r>
            <a:r>
              <a:rPr lang="es-MX" sz="900" dirty="0" err="1"/>
              <a:t>YZ</a:t>
            </a:r>
            <a:endParaRPr lang="es-BO" sz="900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120FCD8-7D4F-D7F8-B17B-4BF1E2D782DA}"/>
              </a:ext>
            </a:extLst>
          </p:cNvPr>
          <p:cNvSpPr txBox="1"/>
          <p:nvPr/>
        </p:nvSpPr>
        <p:spPr>
          <a:xfrm>
            <a:off x="988244" y="3585971"/>
            <a:ext cx="1568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32 x 32 x 3 tokens, </a:t>
            </a:r>
            <a:r>
              <a:rPr lang="es-MX" sz="900" dirty="0" err="1"/>
              <a:t>dim</a:t>
            </a:r>
            <a:r>
              <a:rPr lang="es-MX" sz="900" dirty="0"/>
              <a:t> 16</a:t>
            </a:r>
            <a:endParaRPr lang="es-BO" sz="900" dirty="0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38D51C7A-78EB-FFFF-CB80-6E86F4CD1869}"/>
              </a:ext>
            </a:extLst>
          </p:cNvPr>
          <p:cNvSpPr/>
          <p:nvPr/>
        </p:nvSpPr>
        <p:spPr>
          <a:xfrm>
            <a:off x="2620362" y="3942929"/>
            <a:ext cx="714176" cy="56883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err="1">
                <a:solidFill>
                  <a:schemeClr val="tx1"/>
                </a:solidFill>
              </a:rPr>
              <a:t>Backone</a:t>
            </a:r>
            <a:endParaRPr lang="es-MX" sz="1050" b="1" dirty="0">
              <a:solidFill>
                <a:schemeClr val="tx1"/>
              </a:solidFill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C1504764-702F-06FE-B8C0-27E015472B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8687" y="3788641"/>
            <a:ext cx="254820" cy="1077191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CD5A457C-A27F-7CCD-27B5-CE8D508B254A}"/>
              </a:ext>
            </a:extLst>
          </p:cNvPr>
          <p:cNvSpPr txBox="1"/>
          <p:nvPr/>
        </p:nvSpPr>
        <p:spPr>
          <a:xfrm>
            <a:off x="3357744" y="3597782"/>
            <a:ext cx="1568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32 x 32 x 3 tokens, </a:t>
            </a:r>
            <a:r>
              <a:rPr lang="es-MX" sz="900" dirty="0" err="1"/>
              <a:t>dim</a:t>
            </a:r>
            <a:r>
              <a:rPr lang="es-MX" sz="900" dirty="0"/>
              <a:t> 1024</a:t>
            </a:r>
            <a:endParaRPr lang="es-BO" sz="900" dirty="0"/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E36B2E42-5017-CCA6-F854-1D2E87358C44}"/>
              </a:ext>
            </a:extLst>
          </p:cNvPr>
          <p:cNvSpPr/>
          <p:nvPr/>
        </p:nvSpPr>
        <p:spPr>
          <a:xfrm>
            <a:off x="4699650" y="3919347"/>
            <a:ext cx="1109421" cy="658087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err="1">
                <a:solidFill>
                  <a:schemeClr val="tx1"/>
                </a:solidFill>
              </a:rPr>
              <a:t>Triplane</a:t>
            </a:r>
            <a:r>
              <a:rPr lang="es-MX" sz="1050" b="1" dirty="0">
                <a:solidFill>
                  <a:schemeClr val="tx1"/>
                </a:solidFill>
              </a:rPr>
              <a:t> </a:t>
            </a:r>
            <a:r>
              <a:rPr lang="es-MX" sz="1050" b="1" dirty="0" err="1">
                <a:solidFill>
                  <a:schemeClr val="tx1"/>
                </a:solidFill>
              </a:rPr>
              <a:t>Upsampler</a:t>
            </a:r>
            <a:endParaRPr lang="es-MX" sz="1050" b="1" dirty="0">
              <a:solidFill>
                <a:schemeClr val="tx1"/>
              </a:solidFill>
            </a:endParaRPr>
          </a:p>
          <a:p>
            <a:pPr algn="ctr"/>
            <a:endParaRPr lang="es-MX" sz="300" dirty="0">
              <a:solidFill>
                <a:schemeClr val="tx1"/>
              </a:solidFill>
            </a:endParaRPr>
          </a:p>
          <a:p>
            <a:pPr algn="ctr"/>
            <a:r>
              <a:rPr lang="es-MX" sz="1050" dirty="0">
                <a:solidFill>
                  <a:schemeClr val="tx1"/>
                </a:solidFill>
              </a:rPr>
              <a:t>(</a:t>
            </a:r>
            <a:r>
              <a:rPr lang="es-MX" sz="1050" dirty="0" err="1">
                <a:solidFill>
                  <a:schemeClr val="tx1"/>
                </a:solidFill>
              </a:rPr>
              <a:t>Resoluçao</a:t>
            </a:r>
            <a:r>
              <a:rPr lang="es-MX" sz="1050" dirty="0">
                <a:solidFill>
                  <a:schemeClr val="tx1"/>
                </a:solidFill>
              </a:rPr>
              <a:t> x 2)</a:t>
            </a:r>
            <a:endParaRPr lang="es-BO" sz="1050" dirty="0">
              <a:solidFill>
                <a:schemeClr val="tx1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799021F-7AFD-E01A-9405-95ECD18997C9}"/>
              </a:ext>
            </a:extLst>
          </p:cNvPr>
          <p:cNvSpPr txBox="1"/>
          <p:nvPr/>
        </p:nvSpPr>
        <p:spPr>
          <a:xfrm>
            <a:off x="5905299" y="4093874"/>
            <a:ext cx="1568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64 x 64 x 3, </a:t>
            </a:r>
            <a:r>
              <a:rPr lang="es-MX" sz="900" dirty="0" err="1"/>
              <a:t>dim</a:t>
            </a:r>
            <a:r>
              <a:rPr lang="es-MX" sz="900" dirty="0"/>
              <a:t> 40</a:t>
            </a:r>
            <a:endParaRPr lang="es-BO" sz="900" dirty="0"/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B589714C-2621-49CB-D1F0-9720CD532E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677" y="5456037"/>
            <a:ext cx="2107324" cy="1116101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82714462-5566-0AF4-4DDE-2DA16790DC4B}"/>
              </a:ext>
            </a:extLst>
          </p:cNvPr>
          <p:cNvSpPr txBox="1"/>
          <p:nvPr/>
        </p:nvSpPr>
        <p:spPr>
          <a:xfrm>
            <a:off x="2563648" y="5456037"/>
            <a:ext cx="714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3, </a:t>
            </a:r>
            <a:r>
              <a:rPr lang="es-MX" sz="900" dirty="0" err="1"/>
              <a:t>dim</a:t>
            </a:r>
            <a:r>
              <a:rPr lang="es-MX" sz="900" dirty="0"/>
              <a:t> 40</a:t>
            </a:r>
            <a:endParaRPr lang="es-BO" sz="900" dirty="0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A4497922-7A3D-147D-558C-8FE4690C35B8}"/>
              </a:ext>
            </a:extLst>
          </p:cNvPr>
          <p:cNvSpPr/>
          <p:nvPr/>
        </p:nvSpPr>
        <p:spPr>
          <a:xfrm>
            <a:off x="3403121" y="5652549"/>
            <a:ext cx="810386" cy="56883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>
                <a:solidFill>
                  <a:schemeClr val="tx1"/>
                </a:solidFill>
              </a:rPr>
              <a:t>MLP</a:t>
            </a:r>
            <a:br>
              <a:rPr lang="es-MX" sz="1050" dirty="0">
                <a:solidFill>
                  <a:schemeClr val="tx1"/>
                </a:solidFill>
              </a:rPr>
            </a:br>
            <a:r>
              <a:rPr lang="es-MX" sz="1050" dirty="0">
                <a:solidFill>
                  <a:schemeClr val="tx1"/>
                </a:solidFill>
              </a:rPr>
              <a:t>(</a:t>
            </a:r>
            <a:r>
              <a:rPr lang="es-MX" sz="1050" dirty="0" err="1">
                <a:solidFill>
                  <a:schemeClr val="tx1"/>
                </a:solidFill>
              </a:rPr>
              <a:t>layers</a:t>
            </a:r>
            <a:r>
              <a:rPr lang="es-MX" sz="1050" dirty="0">
                <a:solidFill>
                  <a:schemeClr val="tx1"/>
                </a:solidFill>
              </a:rPr>
              <a:t> 10, </a:t>
            </a:r>
            <a:r>
              <a:rPr lang="es-MX" sz="1050" dirty="0" err="1">
                <a:solidFill>
                  <a:schemeClr val="tx1"/>
                </a:solidFill>
              </a:rPr>
              <a:t>neu</a:t>
            </a:r>
            <a:r>
              <a:rPr lang="es-MX" sz="1050" dirty="0">
                <a:solidFill>
                  <a:schemeClr val="tx1"/>
                </a:solidFill>
              </a:rPr>
              <a:t> 64)</a:t>
            </a:r>
            <a:endParaRPr lang="es-BO" dirty="0">
              <a:solidFill>
                <a:schemeClr val="tx1"/>
              </a:solidFill>
            </a:endParaRPr>
          </a:p>
        </p:txBody>
      </p:sp>
      <p:grpSp>
        <p:nvGrpSpPr>
          <p:cNvPr id="90" name="Grupo 89">
            <a:extLst>
              <a:ext uri="{FF2B5EF4-FFF2-40B4-BE49-F238E27FC236}">
                <a16:creationId xmlns:a16="http://schemas.microsoft.com/office/drawing/2014/main" id="{68D0A8B5-B71C-986C-5AEA-CDE5E28E1BF9}"/>
              </a:ext>
            </a:extLst>
          </p:cNvPr>
          <p:cNvGrpSpPr/>
          <p:nvPr/>
        </p:nvGrpSpPr>
        <p:grpSpPr>
          <a:xfrm>
            <a:off x="4960946" y="5119705"/>
            <a:ext cx="1608219" cy="1691640"/>
            <a:chOff x="4212307" y="4980257"/>
            <a:chExt cx="1608219" cy="1691640"/>
          </a:xfrm>
        </p:grpSpPr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B92580AE-6BC8-F1F8-9C41-E9C00132A587}"/>
                </a:ext>
              </a:extLst>
            </p:cNvPr>
            <p:cNvGrpSpPr/>
            <p:nvPr/>
          </p:nvGrpSpPr>
          <p:grpSpPr>
            <a:xfrm>
              <a:off x="4981887" y="4980257"/>
              <a:ext cx="837841" cy="1220772"/>
              <a:chOff x="4497124" y="5438783"/>
              <a:chExt cx="1014676" cy="1439999"/>
            </a:xfrm>
          </p:grpSpPr>
          <p:cxnSp>
            <p:nvCxnSpPr>
              <p:cNvPr id="69" name="Conector recto 68">
                <a:extLst>
                  <a:ext uri="{FF2B5EF4-FFF2-40B4-BE49-F238E27FC236}">
                    <a16:creationId xmlns:a16="http://schemas.microsoft.com/office/drawing/2014/main" id="{BEDD7521-1A53-33B2-5EA5-6155F4946C66}"/>
                  </a:ext>
                </a:extLst>
              </p:cNvPr>
              <p:cNvCxnSpPr/>
              <p:nvPr/>
            </p:nvCxnSpPr>
            <p:spPr>
              <a:xfrm>
                <a:off x="5507990" y="5798782"/>
                <a:ext cx="0" cy="108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69">
                <a:extLst>
                  <a:ext uri="{FF2B5EF4-FFF2-40B4-BE49-F238E27FC236}">
                    <a16:creationId xmlns:a16="http://schemas.microsoft.com/office/drawing/2014/main" id="{7BCA4778-1757-DC3C-3011-E34864C40485}"/>
                  </a:ext>
                </a:extLst>
              </p:cNvPr>
              <p:cNvCxnSpPr/>
              <p:nvPr/>
            </p:nvCxnSpPr>
            <p:spPr>
              <a:xfrm>
                <a:off x="4501568" y="5438783"/>
                <a:ext cx="0" cy="108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recto 70">
                <a:extLst>
                  <a:ext uri="{FF2B5EF4-FFF2-40B4-BE49-F238E27FC236}">
                    <a16:creationId xmlns:a16="http://schemas.microsoft.com/office/drawing/2014/main" id="{55D95E0E-302D-F547-476F-B69556BE6A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7758" y="6513067"/>
                <a:ext cx="1014042" cy="36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71">
                <a:extLst>
                  <a:ext uri="{FF2B5EF4-FFF2-40B4-BE49-F238E27FC236}">
                    <a16:creationId xmlns:a16="http://schemas.microsoft.com/office/drawing/2014/main" id="{10B52FD2-CFDB-CD55-F46B-C026900D12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7124" y="5443862"/>
                <a:ext cx="1014042" cy="36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3771795D-8EE6-E6E5-C879-8CE2D26B4C44}"/>
                </a:ext>
              </a:extLst>
            </p:cNvPr>
            <p:cNvGrpSpPr/>
            <p:nvPr/>
          </p:nvGrpSpPr>
          <p:grpSpPr>
            <a:xfrm>
              <a:off x="4212307" y="5892859"/>
              <a:ext cx="1605202" cy="776565"/>
              <a:chOff x="5840202" y="4568324"/>
              <a:chExt cx="1943997" cy="916021"/>
            </a:xfrm>
          </p:grpSpPr>
          <p:cxnSp>
            <p:nvCxnSpPr>
              <p:cNvPr id="87" name="Conector recto 86">
                <a:extLst>
                  <a:ext uri="{FF2B5EF4-FFF2-40B4-BE49-F238E27FC236}">
                    <a16:creationId xmlns:a16="http://schemas.microsoft.com/office/drawing/2014/main" id="{37AF5773-852F-6AB8-A91F-18554DCDE2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0202" y="4568324"/>
                <a:ext cx="936000" cy="558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recto 87">
                <a:extLst>
                  <a:ext uri="{FF2B5EF4-FFF2-40B4-BE49-F238E27FC236}">
                    <a16:creationId xmlns:a16="http://schemas.microsoft.com/office/drawing/2014/main" id="{F67802A2-050D-F993-3278-48E13015D1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48199" y="4926345"/>
                <a:ext cx="936000" cy="558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06994896-7764-4175-0CFE-C04FADCFC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537" b="89329" l="14930" r="89296">
                          <a14:foregroundMark x1="18028" y1="45732" x2="18028" y2="45732"/>
                          <a14:foregroundMark x1="14930" y1="38415" x2="14930" y2="38415"/>
                          <a14:foregroundMark x1="57746" y1="8841" x2="57746" y2="8841"/>
                          <a14:foregroundMark x1="86197" y1="42073" x2="86197" y2="42073"/>
                          <a14:foregroundMark x1="89859" y1="52134" x2="89859" y2="52134"/>
                          <a14:foregroundMark x1="63944" y1="85671" x2="63944" y2="85671"/>
                          <a14:foregroundMark x1="64507" y1="89329" x2="64507" y2="89329"/>
                        </a14:backgroundRemoval>
                      </a14:imgEffect>
                    </a14:imgLayer>
                  </a14:imgProps>
                </a:ext>
              </a:extLst>
            </a:blip>
            <a:srcRect l="11793" t="5017" r="8705" b="8342"/>
            <a:stretch>
              <a:fillRect/>
            </a:stretch>
          </p:blipFill>
          <p:spPr>
            <a:xfrm>
              <a:off x="4523653" y="5324788"/>
              <a:ext cx="979869" cy="986650"/>
            </a:xfrm>
            <a:prstGeom prst="rect">
              <a:avLst/>
            </a:prstGeom>
          </p:spPr>
        </p:pic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62CE640B-2750-62BD-C1D1-C5B1F55B494F}"/>
                </a:ext>
              </a:extLst>
            </p:cNvPr>
            <p:cNvGrpSpPr/>
            <p:nvPr/>
          </p:nvGrpSpPr>
          <p:grpSpPr>
            <a:xfrm>
              <a:off x="4215324" y="4986211"/>
              <a:ext cx="1605202" cy="776565"/>
              <a:chOff x="5840202" y="4568324"/>
              <a:chExt cx="1943997" cy="916021"/>
            </a:xfrm>
          </p:grpSpPr>
          <p:cxnSp>
            <p:nvCxnSpPr>
              <p:cNvPr id="80" name="Conector recto 79">
                <a:extLst>
                  <a:ext uri="{FF2B5EF4-FFF2-40B4-BE49-F238E27FC236}">
                    <a16:creationId xmlns:a16="http://schemas.microsoft.com/office/drawing/2014/main" id="{D49A3F53-58B9-8A8F-31C6-A44350C01E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0202" y="4568324"/>
                <a:ext cx="936000" cy="558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ector recto 83">
                <a:extLst>
                  <a:ext uri="{FF2B5EF4-FFF2-40B4-BE49-F238E27FC236}">
                    <a16:creationId xmlns:a16="http://schemas.microsoft.com/office/drawing/2014/main" id="{87B02DF7-4E7B-F363-0741-6E4B689AAD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48199" y="4926345"/>
                <a:ext cx="936000" cy="558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upo 66">
              <a:extLst>
                <a:ext uri="{FF2B5EF4-FFF2-40B4-BE49-F238E27FC236}">
                  <a16:creationId xmlns:a16="http://schemas.microsoft.com/office/drawing/2014/main" id="{4FF98E13-C182-C1B8-209F-7F1DA24F20B8}"/>
                </a:ext>
              </a:extLst>
            </p:cNvPr>
            <p:cNvGrpSpPr/>
            <p:nvPr/>
          </p:nvGrpSpPr>
          <p:grpSpPr>
            <a:xfrm>
              <a:off x="4217549" y="5451125"/>
              <a:ext cx="837841" cy="1220772"/>
              <a:chOff x="4497124" y="5438783"/>
              <a:chExt cx="1014676" cy="1439999"/>
            </a:xfrm>
          </p:grpSpPr>
          <p:cxnSp>
            <p:nvCxnSpPr>
              <p:cNvPr id="58" name="Conector recto 57">
                <a:extLst>
                  <a:ext uri="{FF2B5EF4-FFF2-40B4-BE49-F238E27FC236}">
                    <a16:creationId xmlns:a16="http://schemas.microsoft.com/office/drawing/2014/main" id="{66357DCF-E540-AFEB-CE3A-ADB5EB224044}"/>
                  </a:ext>
                </a:extLst>
              </p:cNvPr>
              <p:cNvCxnSpPr/>
              <p:nvPr/>
            </p:nvCxnSpPr>
            <p:spPr>
              <a:xfrm>
                <a:off x="5507990" y="5798782"/>
                <a:ext cx="0" cy="108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>
                <a:extLst>
                  <a:ext uri="{FF2B5EF4-FFF2-40B4-BE49-F238E27FC236}">
                    <a16:creationId xmlns:a16="http://schemas.microsoft.com/office/drawing/2014/main" id="{45105CE3-4DF3-199C-1188-A93C9C4F9EC1}"/>
                  </a:ext>
                </a:extLst>
              </p:cNvPr>
              <p:cNvCxnSpPr/>
              <p:nvPr/>
            </p:nvCxnSpPr>
            <p:spPr>
              <a:xfrm>
                <a:off x="4501568" y="5438783"/>
                <a:ext cx="0" cy="108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61">
                <a:extLst>
                  <a:ext uri="{FF2B5EF4-FFF2-40B4-BE49-F238E27FC236}">
                    <a16:creationId xmlns:a16="http://schemas.microsoft.com/office/drawing/2014/main" id="{645071CC-8CAF-3BF8-E6B6-66CDE61E1D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7758" y="6513067"/>
                <a:ext cx="1014042" cy="36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>
                <a:extLst>
                  <a:ext uri="{FF2B5EF4-FFF2-40B4-BE49-F238E27FC236}">
                    <a16:creationId xmlns:a16="http://schemas.microsoft.com/office/drawing/2014/main" id="{AB14DC55-28C9-B561-04B7-404B4674B9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7124" y="5443862"/>
                <a:ext cx="1014042" cy="36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D20B663-3BE7-C029-09E7-B80E7DEB7099}"/>
              </a:ext>
            </a:extLst>
          </p:cNvPr>
          <p:cNvCxnSpPr/>
          <p:nvPr/>
        </p:nvCxnSpPr>
        <p:spPr>
          <a:xfrm>
            <a:off x="2367267" y="2524148"/>
            <a:ext cx="344971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88FFC02-AE2D-2D7A-52B1-52297FCB598C}"/>
              </a:ext>
            </a:extLst>
          </p:cNvPr>
          <p:cNvCxnSpPr/>
          <p:nvPr/>
        </p:nvCxnSpPr>
        <p:spPr>
          <a:xfrm>
            <a:off x="4009708" y="2573563"/>
            <a:ext cx="34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E72C4EB-B786-BBCD-4C8B-845587A1924E}"/>
              </a:ext>
            </a:extLst>
          </p:cNvPr>
          <p:cNvCxnSpPr/>
          <p:nvPr/>
        </p:nvCxnSpPr>
        <p:spPr>
          <a:xfrm>
            <a:off x="5636585" y="2588803"/>
            <a:ext cx="34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BDDF8553-2C7E-E620-206E-8408CAF92DBC}"/>
              </a:ext>
            </a:extLst>
          </p:cNvPr>
          <p:cNvCxnSpPr/>
          <p:nvPr/>
        </p:nvCxnSpPr>
        <p:spPr>
          <a:xfrm>
            <a:off x="2182316" y="4206240"/>
            <a:ext cx="34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98DC827-4BE8-1209-3F87-7A3A163DD305}"/>
              </a:ext>
            </a:extLst>
          </p:cNvPr>
          <p:cNvCxnSpPr/>
          <p:nvPr/>
        </p:nvCxnSpPr>
        <p:spPr>
          <a:xfrm>
            <a:off x="3517887" y="4267200"/>
            <a:ext cx="34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DC3621B9-E657-7EB1-5E02-AC409D1D8EDE}"/>
              </a:ext>
            </a:extLst>
          </p:cNvPr>
          <p:cNvCxnSpPr/>
          <p:nvPr/>
        </p:nvCxnSpPr>
        <p:spPr>
          <a:xfrm>
            <a:off x="4354679" y="4267200"/>
            <a:ext cx="34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52DB4536-FBBD-F0DB-B726-ABA3E8DD91EE}"/>
              </a:ext>
            </a:extLst>
          </p:cNvPr>
          <p:cNvCxnSpPr/>
          <p:nvPr/>
        </p:nvCxnSpPr>
        <p:spPr>
          <a:xfrm>
            <a:off x="2964001" y="5921726"/>
            <a:ext cx="34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30A7493C-647D-DEA0-2FA8-4361E49556F8}"/>
              </a:ext>
            </a:extLst>
          </p:cNvPr>
          <p:cNvCxnSpPr/>
          <p:nvPr/>
        </p:nvCxnSpPr>
        <p:spPr>
          <a:xfrm>
            <a:off x="4380079" y="6014087"/>
            <a:ext cx="34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bre: forma 39">
            <a:extLst>
              <a:ext uri="{FF2B5EF4-FFF2-40B4-BE49-F238E27FC236}">
                <a16:creationId xmlns:a16="http://schemas.microsoft.com/office/drawing/2014/main" id="{7F588984-89CB-1E46-C159-B69689ED8D81}"/>
              </a:ext>
            </a:extLst>
          </p:cNvPr>
          <p:cNvSpPr/>
          <p:nvPr/>
        </p:nvSpPr>
        <p:spPr>
          <a:xfrm>
            <a:off x="606583" y="2608596"/>
            <a:ext cx="6312925" cy="1557004"/>
          </a:xfrm>
          <a:custGeom>
            <a:avLst/>
            <a:gdLst>
              <a:gd name="connsiteX0" fmla="*/ 5933035 w 6490074"/>
              <a:gd name="connsiteY0" fmla="*/ 0 h 1361440"/>
              <a:gd name="connsiteX1" fmla="*/ 5983835 w 6490074"/>
              <a:gd name="connsiteY1" fmla="*/ 701040 h 1361440"/>
              <a:gd name="connsiteX2" fmla="*/ 553315 w 6490074"/>
              <a:gd name="connsiteY2" fmla="*/ 695960 h 1361440"/>
              <a:gd name="connsiteX3" fmla="*/ 461875 w 6490074"/>
              <a:gd name="connsiteY3" fmla="*/ 1361440 h 136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0074" h="1361440">
                <a:moveTo>
                  <a:pt x="5933035" y="0"/>
                </a:moveTo>
                <a:cubicBezTo>
                  <a:pt x="6406745" y="292523"/>
                  <a:pt x="6880455" y="585047"/>
                  <a:pt x="5983835" y="701040"/>
                </a:cubicBezTo>
                <a:cubicBezTo>
                  <a:pt x="5087215" y="817033"/>
                  <a:pt x="1473642" y="585893"/>
                  <a:pt x="553315" y="695960"/>
                </a:cubicBezTo>
                <a:cubicBezTo>
                  <a:pt x="-367012" y="806027"/>
                  <a:pt x="47431" y="1083733"/>
                  <a:pt x="461875" y="136144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/>
          </a:p>
        </p:txBody>
      </p:sp>
      <p:sp>
        <p:nvSpPr>
          <p:cNvPr id="43" name="Forma libre: forma 42">
            <a:extLst>
              <a:ext uri="{FF2B5EF4-FFF2-40B4-BE49-F238E27FC236}">
                <a16:creationId xmlns:a16="http://schemas.microsoft.com/office/drawing/2014/main" id="{2D4B42DE-EAE7-9C53-73DC-C362927BE839}"/>
              </a:ext>
            </a:extLst>
          </p:cNvPr>
          <p:cNvSpPr/>
          <p:nvPr/>
        </p:nvSpPr>
        <p:spPr>
          <a:xfrm rot="21331035">
            <a:off x="514050" y="4487856"/>
            <a:ext cx="5963161" cy="990286"/>
          </a:xfrm>
          <a:custGeom>
            <a:avLst/>
            <a:gdLst>
              <a:gd name="connsiteX0" fmla="*/ 5933035 w 6490074"/>
              <a:gd name="connsiteY0" fmla="*/ 0 h 1361440"/>
              <a:gd name="connsiteX1" fmla="*/ 5983835 w 6490074"/>
              <a:gd name="connsiteY1" fmla="*/ 701040 h 1361440"/>
              <a:gd name="connsiteX2" fmla="*/ 553315 w 6490074"/>
              <a:gd name="connsiteY2" fmla="*/ 695960 h 1361440"/>
              <a:gd name="connsiteX3" fmla="*/ 461875 w 6490074"/>
              <a:gd name="connsiteY3" fmla="*/ 1361440 h 136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0074" h="1361440">
                <a:moveTo>
                  <a:pt x="5933035" y="0"/>
                </a:moveTo>
                <a:cubicBezTo>
                  <a:pt x="6406745" y="292523"/>
                  <a:pt x="6880455" y="585047"/>
                  <a:pt x="5983835" y="701040"/>
                </a:cubicBezTo>
                <a:cubicBezTo>
                  <a:pt x="5087215" y="817033"/>
                  <a:pt x="1473642" y="585893"/>
                  <a:pt x="553315" y="695960"/>
                </a:cubicBezTo>
                <a:cubicBezTo>
                  <a:pt x="-367012" y="806027"/>
                  <a:pt x="47431" y="1083733"/>
                  <a:pt x="461875" y="136144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58C08EC-FBD3-9A91-0748-367F2B90375A}"/>
              </a:ext>
            </a:extLst>
          </p:cNvPr>
          <p:cNvSpPr txBox="1"/>
          <p:nvPr/>
        </p:nvSpPr>
        <p:spPr>
          <a:xfrm>
            <a:off x="326414" y="4017595"/>
            <a:ext cx="7322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b="1" dirty="0" err="1"/>
              <a:t>Triplane</a:t>
            </a:r>
            <a:r>
              <a:rPr lang="es-MX" sz="1050" b="1" dirty="0"/>
              <a:t> </a:t>
            </a:r>
            <a:r>
              <a:rPr lang="es-MX" sz="1050" b="1" dirty="0" err="1"/>
              <a:t>Tojenizer</a:t>
            </a:r>
            <a:endParaRPr lang="es-BO" sz="1050" b="1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9AEA39E9-578A-A24A-5E9A-52553719D374}"/>
              </a:ext>
            </a:extLst>
          </p:cNvPr>
          <p:cNvSpPr txBox="1"/>
          <p:nvPr/>
        </p:nvSpPr>
        <p:spPr>
          <a:xfrm>
            <a:off x="2566208" y="6385136"/>
            <a:ext cx="23082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b="1" dirty="0" err="1"/>
              <a:t>NeRF</a:t>
            </a:r>
            <a:r>
              <a:rPr lang="es-MX" sz="1050" b="1" dirty="0"/>
              <a:t> + </a:t>
            </a:r>
            <a:r>
              <a:rPr lang="es-MX" sz="1050" b="1" dirty="0" err="1"/>
              <a:t>Renderer</a:t>
            </a:r>
            <a:r>
              <a:rPr lang="es-MX" sz="1050" b="1" dirty="0"/>
              <a:t> + </a:t>
            </a:r>
            <a:r>
              <a:rPr lang="es-MX" sz="1050" b="1" dirty="0" err="1"/>
              <a:t>Marching</a:t>
            </a:r>
            <a:r>
              <a:rPr lang="es-MX" sz="1050" b="1" dirty="0"/>
              <a:t> Cubes</a:t>
            </a:r>
            <a:endParaRPr lang="es-BO" sz="1050" b="1" dirty="0"/>
          </a:p>
        </p:txBody>
      </p:sp>
      <p:pic>
        <p:nvPicPr>
          <p:cNvPr id="3" name="Grabación de pantalla 8">
            <a:hlinkClick r:id="" action="ppaction://media"/>
            <a:extLst>
              <a:ext uri="{FF2B5EF4-FFF2-40B4-BE49-F238E27FC236}">
                <a16:creationId xmlns:a16="http://schemas.microsoft.com/office/drawing/2014/main" id="{A6EE0C79-E048-77F6-FA7A-B9741355193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15" end="3928.4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355174" y="1555946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70"/>
    </mc:Choice>
    <mc:Fallback xmlns="">
      <p:transition spd="slow" advTm="35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Exemplo(s) de aplicação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9550554-AF06-5DEB-6A1C-D008E7D1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174" y="2010036"/>
            <a:ext cx="3201652" cy="3214332"/>
          </a:xfrm>
          <a:prstGeom prst="rect">
            <a:avLst/>
          </a:prstGeom>
        </p:spPr>
      </p:pic>
      <p:pic>
        <p:nvPicPr>
          <p:cNvPr id="8" name="Imagen 7" descr="Flor de color morado&#10;&#10;El contenido generado por IA puede ser incorrecto.">
            <a:extLst>
              <a:ext uri="{FF2B5EF4-FFF2-40B4-BE49-F238E27FC236}">
                <a16:creationId xmlns:a16="http://schemas.microsoft.com/office/drawing/2014/main" id="{F30E1167-466B-8929-9590-38F092369E5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2" r="20114"/>
          <a:stretch>
            <a:fillRect/>
          </a:stretch>
        </p:blipFill>
        <p:spPr>
          <a:xfrm>
            <a:off x="733600" y="1941142"/>
            <a:ext cx="3211294" cy="31719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Espaço Reservado para Conteúdo 2">
            <a:extLst>
              <a:ext uri="{FF2B5EF4-FFF2-40B4-BE49-F238E27FC236}">
                <a16:creationId xmlns:a16="http://schemas.microsoft.com/office/drawing/2014/main" id="{849BBBB4-9ED3-AE7C-ABED-6AA8BBC688F5}"/>
              </a:ext>
            </a:extLst>
          </p:cNvPr>
          <p:cNvSpPr txBox="1">
            <a:spLocks/>
          </p:cNvSpPr>
          <p:nvPr/>
        </p:nvSpPr>
        <p:spPr>
          <a:xfrm>
            <a:off x="838200" y="6366076"/>
            <a:ext cx="10944828" cy="27919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/>
          </a:p>
        </p:txBody>
      </p:sp>
      <p:pic>
        <p:nvPicPr>
          <p:cNvPr id="3" name="Grabación de pantalla 9">
            <a:hlinkClick r:id="" action="ppaction://media"/>
            <a:extLst>
              <a:ext uri="{FF2B5EF4-FFF2-40B4-BE49-F238E27FC236}">
                <a16:creationId xmlns:a16="http://schemas.microsoft.com/office/drawing/2014/main" id="{A08474B4-9940-F9E8-1F4E-7D118DEA6A1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95" end="3626.065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25428" y="1872250"/>
            <a:ext cx="3575613" cy="33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2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70"/>
    </mc:Choice>
    <mc:Fallback xmlns="">
      <p:transition spd="slow" advTm="35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7E1D7-7CCE-AD09-AD84-6F8B5D907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9F34D-B9E8-E710-6376-BB4E107BF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Exemplo(s) de aplicação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B519CC-4E98-3302-F4B9-F11696243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E-commerce</a:t>
            </a:r>
            <a:r>
              <a:rPr lang="pt-BR" dirty="0"/>
              <a:t>: geração automática de modelos 3D de produtos a partir de uma única foto.</a:t>
            </a:r>
          </a:p>
          <a:p>
            <a:r>
              <a:rPr lang="pt-BR" b="1" dirty="0"/>
              <a:t>Realidade aumentada e VR: </a:t>
            </a:r>
            <a:r>
              <a:rPr lang="pt-BR" dirty="0"/>
              <a:t>criação rápida de ativos digitais.</a:t>
            </a:r>
          </a:p>
          <a:p>
            <a:r>
              <a:rPr lang="pt-BR" b="1" dirty="0"/>
              <a:t>Jogos digitais: </a:t>
            </a:r>
            <a:r>
              <a:rPr lang="pt-BR" dirty="0"/>
              <a:t>prototipagem de objetos para ambientes virtuais.</a:t>
            </a:r>
          </a:p>
          <a:p>
            <a:r>
              <a:rPr lang="pt-BR" b="1" dirty="0"/>
              <a:t>Design industrial/arquitetura: </a:t>
            </a:r>
            <a:r>
              <a:rPr lang="pt-BR" dirty="0"/>
              <a:t>reconstrução de peças e maquetes.</a:t>
            </a:r>
          </a:p>
        </p:txBody>
      </p:sp>
      <p:pic>
        <p:nvPicPr>
          <p:cNvPr id="5" name="Imagen 4" descr="Imagen que contiene persona, hombre, frente, viendo&#10;&#10;El contenido generado por IA puede ser incorrecto.">
            <a:extLst>
              <a:ext uri="{FF2B5EF4-FFF2-40B4-BE49-F238E27FC236}">
                <a16:creationId xmlns:a16="http://schemas.microsoft.com/office/drawing/2014/main" id="{1AC449AA-1029-2587-3DA5-485F248F0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08"/>
          <a:stretch>
            <a:fillRect/>
          </a:stretch>
        </p:blipFill>
        <p:spPr>
          <a:xfrm>
            <a:off x="549785" y="4596955"/>
            <a:ext cx="2376295" cy="1714945"/>
          </a:xfrm>
          <a:prstGeom prst="rect">
            <a:avLst/>
          </a:prstGeom>
        </p:spPr>
      </p:pic>
      <p:pic>
        <p:nvPicPr>
          <p:cNvPr id="9" name="Imagen 8" descr="Imagen que contiene persona, interior, hombre, aparato&#10;&#10;El contenido generado por IA puede ser incorrecto.">
            <a:extLst>
              <a:ext uri="{FF2B5EF4-FFF2-40B4-BE49-F238E27FC236}">
                <a16:creationId xmlns:a16="http://schemas.microsoft.com/office/drawing/2014/main" id="{B26A8C01-1440-5B2F-1A05-5ACB7BA69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4" r="21550"/>
          <a:stretch>
            <a:fillRect/>
          </a:stretch>
        </p:blipFill>
        <p:spPr>
          <a:xfrm>
            <a:off x="3290875" y="4591052"/>
            <a:ext cx="2376296" cy="172084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65E3FD2-B387-9862-2F85-175A8599EC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03" r="5520"/>
          <a:stretch>
            <a:fillRect/>
          </a:stretch>
        </p:blipFill>
        <p:spPr>
          <a:xfrm>
            <a:off x="8778240" y="4596955"/>
            <a:ext cx="2912743" cy="1720848"/>
          </a:xfrm>
          <a:prstGeom prst="rect">
            <a:avLst/>
          </a:prstGeom>
        </p:spPr>
      </p:pic>
      <p:pic>
        <p:nvPicPr>
          <p:cNvPr id="4098" name="Picture 2" descr="Delightex for kid-friendly 3D creation and coding">
            <a:extLst>
              <a:ext uri="{FF2B5EF4-FFF2-40B4-BE49-F238E27FC236}">
                <a16:creationId xmlns:a16="http://schemas.microsoft.com/office/drawing/2014/main" id="{18C53BC4-4885-E5BD-B126-C420E38D0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1" r="14411" b="19353"/>
          <a:stretch>
            <a:fillRect/>
          </a:stretch>
        </p:blipFill>
        <p:spPr bwMode="auto">
          <a:xfrm>
            <a:off x="6004354" y="4591053"/>
            <a:ext cx="2491824" cy="167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754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A715-77BC-EC2E-9655-967403C06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56112-73BF-778B-E065-B79BB7E5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outros algoritmos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441C09B-8C37-BE6E-49A5-011EBED5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249" y="1884724"/>
            <a:ext cx="5273353" cy="154427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75BDAE1-7A3E-47AB-A1ED-19762362B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630" y="3817194"/>
            <a:ext cx="5273353" cy="1685925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43174EA4-981D-DC2B-3B00-1C5E247C5E4E}"/>
              </a:ext>
            </a:extLst>
          </p:cNvPr>
          <p:cNvSpPr txBox="1">
            <a:spLocks/>
          </p:cNvSpPr>
          <p:nvPr/>
        </p:nvSpPr>
        <p:spPr>
          <a:xfrm>
            <a:off x="6489539" y="1358961"/>
            <a:ext cx="5540295" cy="280028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  <a:p>
            <a:pPr marL="0" indent="0">
              <a:buNone/>
            </a:pPr>
            <a:r>
              <a:rPr lang="pt-BR" dirty="0"/>
              <a:t>Comparação quantitativa de diferentes  técnicas em </a:t>
            </a:r>
            <a:r>
              <a:rPr lang="pt-BR" dirty="0" err="1"/>
              <a:t>GSO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Comparação quantitativa de diferentes técnicas no OmniObject3D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C65CD656-75F2-4EEF-5D83-AE243F1BD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4983" y="1659550"/>
            <a:ext cx="5591955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91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EBC8F7-03EF-338A-A90B-280A41AF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outros algoritmos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25BCE7-C19D-7DDA-016A-E3016C39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4337" cy="3788097"/>
          </a:xfrm>
        </p:spPr>
        <p:txBody>
          <a:bodyPr>
            <a:normAutofit fontScale="77500" lnSpcReduction="20000"/>
          </a:bodyPr>
          <a:lstStyle/>
          <a:p>
            <a:pPr algn="just"/>
            <a:endParaRPr lang="pt-BR" dirty="0"/>
          </a:p>
          <a:p>
            <a:pPr algn="just"/>
            <a:r>
              <a:rPr lang="pt-BR" dirty="0"/>
              <a:t>CD (</a:t>
            </a:r>
            <a:r>
              <a:rPr lang="pt-BR" dirty="0" err="1"/>
              <a:t>Chamfer</a:t>
            </a:r>
            <a:r>
              <a:rPr lang="pt-BR" dirty="0"/>
              <a:t> Distance): Um valor mais baixo  indica maior precisão geométrica e uma forma mais próxima do objeto original.</a:t>
            </a:r>
          </a:p>
          <a:p>
            <a:pPr lvl="1" algn="just"/>
            <a:r>
              <a:rPr lang="pt-BR" dirty="0" err="1"/>
              <a:t>TripoSR</a:t>
            </a:r>
            <a:r>
              <a:rPr lang="pt-BR" dirty="0"/>
              <a:t> alcança a menor distância, provando ser o mais preciso geometricamente.</a:t>
            </a:r>
          </a:p>
          <a:p>
            <a:pPr algn="just"/>
            <a:r>
              <a:rPr lang="pt-BR" dirty="0"/>
              <a:t>FS (F-score): Uma pontuação mais alta indica um melhor desempenho geral na reconstrução da forma do objeto.</a:t>
            </a:r>
          </a:p>
          <a:p>
            <a:pPr lvl="1" algn="just"/>
            <a:r>
              <a:rPr lang="pt-BR" dirty="0" err="1"/>
              <a:t>TripoSR</a:t>
            </a:r>
            <a:r>
              <a:rPr lang="pt-BR" dirty="0"/>
              <a:t> tem a pontuação F mais alta de todas, o que o torna o modelo com o melhor desempenho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43CB208-C9E3-33EF-BE55-4850C0115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249" y="1884724"/>
            <a:ext cx="5273353" cy="154427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E1E51CB-11A2-4C80-C6F6-EE042A376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630" y="3817194"/>
            <a:ext cx="5273353" cy="1685925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50C659DF-3187-0230-9B49-616AE621B22B}"/>
              </a:ext>
            </a:extLst>
          </p:cNvPr>
          <p:cNvSpPr txBox="1">
            <a:spLocks/>
          </p:cNvSpPr>
          <p:nvPr/>
        </p:nvSpPr>
        <p:spPr>
          <a:xfrm>
            <a:off x="6489539" y="1358961"/>
            <a:ext cx="5540295" cy="280028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  <a:p>
            <a:pPr marL="0" indent="0">
              <a:buNone/>
            </a:pPr>
            <a:r>
              <a:rPr lang="pt-BR" dirty="0"/>
              <a:t>Comparação quantitativa de diferentes  técnicas em </a:t>
            </a:r>
            <a:r>
              <a:rPr lang="pt-BR" dirty="0" err="1"/>
              <a:t>GSO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Comparação quantitativa de diferentes técnicas no OmniObject3D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BB285BA5-AAD0-B962-552D-EC64169C322D}"/>
              </a:ext>
            </a:extLst>
          </p:cNvPr>
          <p:cNvSpPr txBox="1">
            <a:spLocks/>
          </p:cNvSpPr>
          <p:nvPr/>
        </p:nvSpPr>
        <p:spPr>
          <a:xfrm>
            <a:off x="838200" y="6027677"/>
            <a:ext cx="10769279" cy="61759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 err="1"/>
              <a:t>GSO</a:t>
            </a:r>
            <a:r>
              <a:rPr lang="pt-BR" dirty="0"/>
              <a:t> e OmniObject3D são </a:t>
            </a:r>
            <a:r>
              <a:rPr lang="pt-BR" dirty="0" err="1"/>
              <a:t>datasets</a:t>
            </a:r>
            <a:r>
              <a:rPr lang="pt-BR" dirty="0"/>
              <a:t> públicos utilizados para validar e comparar o desempenho de modelos de reconstrução 3D</a:t>
            </a:r>
          </a:p>
        </p:txBody>
      </p:sp>
    </p:spTree>
    <p:extLst>
      <p:ext uri="{BB962C8B-B14F-4D97-AF65-F5344CB8AC3E}">
        <p14:creationId xmlns:p14="http://schemas.microsoft.com/office/powerpoint/2010/main" val="3601469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ADE2C-C39A-F596-8968-67DFAC3A8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4BA57-343B-2F22-1F30-BC583BB2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outros algoritmos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9FCD6B5-D4C3-FDE8-9784-E0F42F350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197732"/>
              </p:ext>
            </p:extLst>
          </p:nvPr>
        </p:nvGraphicFramePr>
        <p:xfrm>
          <a:off x="1226915" y="1825626"/>
          <a:ext cx="10313042" cy="439495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688817">
                  <a:extLst>
                    <a:ext uri="{9D8B030D-6E8A-4147-A177-3AD203B41FA5}">
                      <a16:colId xmlns:a16="http://schemas.microsoft.com/office/drawing/2014/main" val="212934960"/>
                    </a:ext>
                  </a:extLst>
                </a:gridCol>
                <a:gridCol w="2904763">
                  <a:extLst>
                    <a:ext uri="{9D8B030D-6E8A-4147-A177-3AD203B41FA5}">
                      <a16:colId xmlns:a16="http://schemas.microsoft.com/office/drawing/2014/main" val="4239218970"/>
                    </a:ext>
                  </a:extLst>
                </a:gridCol>
                <a:gridCol w="3152461">
                  <a:extLst>
                    <a:ext uri="{9D8B030D-6E8A-4147-A177-3AD203B41FA5}">
                      <a16:colId xmlns:a16="http://schemas.microsoft.com/office/drawing/2014/main" val="2520689774"/>
                    </a:ext>
                  </a:extLst>
                </a:gridCol>
                <a:gridCol w="2567001">
                  <a:extLst>
                    <a:ext uri="{9D8B030D-6E8A-4147-A177-3AD203B41FA5}">
                      <a16:colId xmlns:a16="http://schemas.microsoft.com/office/drawing/2014/main" val="4173598919"/>
                    </a:ext>
                  </a:extLst>
                </a:gridCol>
              </a:tblGrid>
              <a:tr h="30307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s-BO" sz="1800" b="1" dirty="0">
                          <a:effectLst/>
                        </a:rPr>
                        <a:t>Método</a:t>
                      </a:r>
                    </a:p>
                  </a:txBody>
                  <a:tcPr marL="8118" marR="8118" marT="5412" marB="5412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s-BO" sz="1800" b="1">
                          <a:effectLst/>
                        </a:rPr>
                        <a:t>Qualidade da Forma</a:t>
                      </a:r>
                    </a:p>
                  </a:txBody>
                  <a:tcPr marL="8118" marR="8118" marT="5412" marB="5412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s-BO" sz="1800" b="1">
                          <a:effectLst/>
                        </a:rPr>
                        <a:t>Qualidade da Textura</a:t>
                      </a:r>
                    </a:p>
                  </a:txBody>
                  <a:tcPr marL="8118" marR="8118" marT="5412" marB="5412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s-BO" sz="1800" b="1" dirty="0">
                          <a:effectLst/>
                        </a:rPr>
                        <a:t>Funcionalidades</a:t>
                      </a:r>
                    </a:p>
                  </a:txBody>
                  <a:tcPr marL="8118" marR="8118" marT="5412" marB="5412" anchor="ctr"/>
                </a:tc>
                <a:extLst>
                  <a:ext uri="{0D108BD9-81ED-4DB2-BD59-A6C34878D82A}">
                    <a16:rowId xmlns:a16="http://schemas.microsoft.com/office/drawing/2014/main" val="257695201"/>
                  </a:ext>
                </a:extLst>
              </a:tr>
              <a:tr h="79016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s-BO" sz="1800" b="1">
                          <a:effectLst/>
                        </a:rPr>
                        <a:t>TripoSR</a:t>
                      </a:r>
                    </a:p>
                  </a:txBody>
                  <a:tcPr marL="8118" marR="8118" marT="5412" marB="5412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pt-BR" sz="1800">
                          <a:effectLst/>
                        </a:rPr>
                        <a:t>Captura melhor a estrutura geral do objeto e detalhes intrincados.</a:t>
                      </a:r>
                    </a:p>
                  </a:txBody>
                  <a:tcPr marL="8118" marR="8118" marT="5412" marB="5412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pt-BR" sz="1800">
                          <a:effectLst/>
                        </a:rPr>
                        <a:t>Gera malhas com textura diretamente.</a:t>
                      </a:r>
                    </a:p>
                  </a:txBody>
                  <a:tcPr marL="8118" marR="8118" marT="5412" marB="5412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s-BO" sz="1800">
                          <a:effectLst/>
                        </a:rPr>
                        <a:t>Rápido, preciso, e se generaliza a diversos objetos.</a:t>
                      </a:r>
                    </a:p>
                  </a:txBody>
                  <a:tcPr marL="8118" marR="8118" marT="5412" marB="5412" anchor="ctr"/>
                </a:tc>
                <a:extLst>
                  <a:ext uri="{0D108BD9-81ED-4DB2-BD59-A6C34878D82A}">
                    <a16:rowId xmlns:a16="http://schemas.microsoft.com/office/drawing/2014/main" val="1791916122"/>
                  </a:ext>
                </a:extLst>
              </a:tr>
              <a:tr h="887586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s-BO" sz="1800" b="1">
                          <a:effectLst/>
                        </a:rPr>
                        <a:t>ZeroShape</a:t>
                      </a:r>
                    </a:p>
                  </a:txBody>
                  <a:tcPr marL="8118" marR="8118" marT="5412" marB="5412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pt-BR" sz="1800">
                          <a:effectLst/>
                        </a:rPr>
                        <a:t>Tende a prever formas muito suavizadas.</a:t>
                      </a:r>
                    </a:p>
                  </a:txBody>
                  <a:tcPr marL="8118" marR="8118" marT="5412" marB="5412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pt-BR" sz="1800">
                          <a:effectLst/>
                        </a:rPr>
                        <a:t>Não gera malhas texturizadas diretamente.</a:t>
                      </a:r>
                    </a:p>
                  </a:txBody>
                  <a:tcPr marL="8118" marR="8118" marT="5412" marB="5412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pt-BR" sz="1800">
                          <a:effectLst/>
                        </a:rPr>
                        <a:t>Não é tão preciso e o tempo de inferência é similar.</a:t>
                      </a:r>
                    </a:p>
                  </a:txBody>
                  <a:tcPr marL="8118" marR="8118" marT="5412" marB="5412" anchor="ctr"/>
                </a:tc>
                <a:extLst>
                  <a:ext uri="{0D108BD9-81ED-4DB2-BD59-A6C34878D82A}">
                    <a16:rowId xmlns:a16="http://schemas.microsoft.com/office/drawing/2014/main" val="691010917"/>
                  </a:ext>
                </a:extLst>
              </a:tr>
              <a:tr h="1082422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s-BO" sz="1800" b="1">
                          <a:effectLst/>
                        </a:rPr>
                        <a:t>TGS</a:t>
                      </a:r>
                    </a:p>
                  </a:txBody>
                  <a:tcPr marL="8118" marR="8118" marT="5412" marB="5412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pt-BR" sz="1800" dirty="0">
                          <a:effectLst/>
                        </a:rPr>
                        <a:t>Reconstrói mais detalhes, mas nem sempre se alinham com a imagem de entrada.</a:t>
                      </a:r>
                    </a:p>
                  </a:txBody>
                  <a:tcPr marL="8118" marR="8118" marT="5412" marB="5412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pt-BR" sz="1800" dirty="0">
                          <a:effectLst/>
                        </a:rPr>
                        <a:t>Não gera malhas texturizadas diretamente.</a:t>
                      </a:r>
                    </a:p>
                  </a:txBody>
                  <a:tcPr marL="8118" marR="8118" marT="5412" marB="5412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pt-BR" sz="1800">
                          <a:effectLst/>
                        </a:rPr>
                        <a:t>Mais rápido que TripoSR, mas menos preciso.</a:t>
                      </a:r>
                    </a:p>
                  </a:txBody>
                  <a:tcPr marL="8118" marR="8118" marT="5412" marB="5412" anchor="ctr"/>
                </a:tc>
                <a:extLst>
                  <a:ext uri="{0D108BD9-81ED-4DB2-BD59-A6C34878D82A}">
                    <a16:rowId xmlns:a16="http://schemas.microsoft.com/office/drawing/2014/main" val="2898889084"/>
                  </a:ext>
                </a:extLst>
              </a:tr>
              <a:tr h="69275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s-BO" sz="1800" b="1" dirty="0">
                          <a:effectLst/>
                        </a:rPr>
                        <a:t>One-2-3-45</a:t>
                      </a:r>
                    </a:p>
                  </a:txBody>
                  <a:tcPr marL="8118" marR="8118" marT="5412" marB="5412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pt-BR" sz="1800">
                          <a:effectLst/>
                        </a:rPr>
                        <a:t>As formas são frequentemente imprecisas.</a:t>
                      </a:r>
                    </a:p>
                  </a:txBody>
                  <a:tcPr marL="8118" marR="8118" marT="5412" marB="5412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s-BO" sz="1800">
                          <a:effectLst/>
                        </a:rPr>
                        <a:t>Gera malhas texturizadas diretamente.</a:t>
                      </a:r>
                    </a:p>
                  </a:txBody>
                  <a:tcPr marL="8118" marR="8118" marT="5412" marB="5412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pt-BR" sz="1800" dirty="0">
                          <a:effectLst/>
                        </a:rPr>
                        <a:t>Muito mais lento que os outros modelos.</a:t>
                      </a:r>
                    </a:p>
                  </a:txBody>
                  <a:tcPr marL="8118" marR="8118" marT="5412" marB="5412" anchor="ctr"/>
                </a:tc>
                <a:extLst>
                  <a:ext uri="{0D108BD9-81ED-4DB2-BD59-A6C34878D82A}">
                    <a16:rowId xmlns:a16="http://schemas.microsoft.com/office/drawing/2014/main" val="1133904173"/>
                  </a:ext>
                </a:extLst>
              </a:tr>
              <a:tr h="595332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s-BO" sz="1800" b="1" dirty="0" err="1">
                          <a:effectLst/>
                        </a:rPr>
                        <a:t>OpenLRM</a:t>
                      </a:r>
                      <a:endParaRPr lang="es-BO" sz="1800" b="1" dirty="0">
                        <a:effectLst/>
                      </a:endParaRPr>
                    </a:p>
                  </a:txBody>
                  <a:tcPr marL="8118" marR="8118" marT="5412" marB="5412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pt-BR" sz="1800">
                          <a:effectLst/>
                        </a:rPr>
                        <a:t>As formas são frequentemente imprecisas.</a:t>
                      </a:r>
                    </a:p>
                  </a:txBody>
                  <a:tcPr marL="8118" marR="8118" marT="5412" marB="5412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s-BO" sz="1800">
                          <a:effectLst/>
                        </a:rPr>
                        <a:t>Gera malhas texturizadas diretamente.</a:t>
                      </a:r>
                    </a:p>
                  </a:txBody>
                  <a:tcPr marL="8118" marR="8118" marT="5412" marB="5412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pt-BR" sz="1800" dirty="0">
                          <a:effectLst/>
                        </a:rPr>
                        <a:t>O desempenho é inferior ao de </a:t>
                      </a:r>
                      <a:r>
                        <a:rPr lang="pt-BR" sz="1800" dirty="0" err="1">
                          <a:effectLst/>
                        </a:rPr>
                        <a:t>TripoSR</a:t>
                      </a:r>
                      <a:r>
                        <a:rPr lang="pt-BR" sz="1800" dirty="0">
                          <a:effectLst/>
                        </a:rPr>
                        <a:t>.</a:t>
                      </a:r>
                    </a:p>
                  </a:txBody>
                  <a:tcPr marL="8118" marR="8118" marT="5412" marB="5412" anchor="ctr"/>
                </a:tc>
                <a:extLst>
                  <a:ext uri="{0D108BD9-81ED-4DB2-BD59-A6C34878D82A}">
                    <a16:rowId xmlns:a16="http://schemas.microsoft.com/office/drawing/2014/main" val="2533545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627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0ACA3-6A20-AC85-B2B9-1F93CBD2B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9479F4-B4FF-5113-EB7A-98EFAF7F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outros algoritmos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3C2325-F942-AF69-519D-EB08FD5EF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" y="1390541"/>
            <a:ext cx="9462368" cy="510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85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35914-1AE1-CD70-0F09-8410235B3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6452EE-7B62-2CA7-3BB3-9CD7F4EAB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B32275-11E9-CA8E-6D09-7855B27BA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76" y="1825624"/>
            <a:ext cx="6731924" cy="4806669"/>
          </a:xfrm>
        </p:spPr>
        <p:txBody>
          <a:bodyPr>
            <a:normAutofit/>
          </a:bodyPr>
          <a:lstStyle/>
          <a:p>
            <a:r>
              <a:rPr lang="pt-BR" dirty="0"/>
              <a:t>Para superar essa limitação, surgiram métodos que usam </a:t>
            </a:r>
            <a:r>
              <a:rPr lang="pt-BR" b="1" dirty="0">
                <a:solidFill>
                  <a:schemeClr val="accent6"/>
                </a:solidFill>
              </a:rPr>
              <a:t>modelos de difusão 2D </a:t>
            </a:r>
            <a:r>
              <a:rPr lang="pt-BR" dirty="0"/>
              <a:t>para gerar objetos 3D a partir de imagens ou descrições de texto.</a:t>
            </a:r>
          </a:p>
          <a:p>
            <a:endParaRPr lang="pt-BR" dirty="0"/>
          </a:p>
          <a:p>
            <a:r>
              <a:rPr lang="pt-BR" dirty="0"/>
              <a:t>O problema?</a:t>
            </a:r>
          </a:p>
          <a:p>
            <a:pPr lvl="1"/>
            <a:r>
              <a:rPr lang="pt-BR" dirty="0"/>
              <a:t> Esses métodos são lentos, custosos e difíceis de otimizar.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9316D3-03CA-6F89-F74D-317DD77F9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434" b="71094" l="17904" r="77930">
                        <a14:foregroundMark x1="19987" y1="58691" x2="19987" y2="58691"/>
                        <a14:foregroundMark x1="22135" y1="44531" x2="22135" y2="44531"/>
                        <a14:foregroundMark x1="17904" y1="52832" x2="17904" y2="52832"/>
                        <a14:foregroundMark x1="22070" y1="44434" x2="22070" y2="44434"/>
                        <a14:foregroundMark x1="46745" y1="56641" x2="46745" y2="56641"/>
                        <a14:foregroundMark x1="66536" y1="55957" x2="66536" y2="55957"/>
                        <a14:foregroundMark x1="76758" y1="57520" x2="76758" y2="57520"/>
                        <a14:foregroundMark x1="76758" y1="57520" x2="76758" y2="57520"/>
                        <a14:foregroundMark x1="77930" y1="56055" x2="77930" y2="56055"/>
                        <a14:backgroundMark x1="22135" y1="44434" x2="22135" y2="44434"/>
                        <a14:backgroundMark x1="22005" y1="44434" x2="22005" y2="44434"/>
                      </a14:backgroundRemoval>
                    </a14:imgEffect>
                  </a14:imgLayer>
                </a14:imgProps>
              </a:ext>
            </a:extLst>
          </a:blip>
          <a:srcRect l="15044" t="41519" r="58963" b="25401"/>
          <a:stretch>
            <a:fillRect/>
          </a:stretch>
        </p:blipFill>
        <p:spPr>
          <a:xfrm>
            <a:off x="964223" y="1528607"/>
            <a:ext cx="2730150" cy="23163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44907E9-E609-5986-CECF-1FA262475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434" b="71094" l="17904" r="77930">
                        <a14:foregroundMark x1="19987" y1="58691" x2="19987" y2="58691"/>
                        <a14:foregroundMark x1="22135" y1="44531" x2="22135" y2="44531"/>
                        <a14:foregroundMark x1="17904" y1="52832" x2="17904" y2="52832"/>
                        <a14:foregroundMark x1="22070" y1="44434" x2="22070" y2="44434"/>
                        <a14:foregroundMark x1="46745" y1="56641" x2="46745" y2="56641"/>
                        <a14:foregroundMark x1="66536" y1="55957" x2="66536" y2="55957"/>
                        <a14:foregroundMark x1="76758" y1="57520" x2="76758" y2="57520"/>
                        <a14:foregroundMark x1="76758" y1="57520" x2="76758" y2="57520"/>
                        <a14:foregroundMark x1="77930" y1="56055" x2="77930" y2="56055"/>
                        <a14:backgroundMark x1="22135" y1="44434" x2="22135" y2="44434"/>
                        <a14:backgroundMark x1="22005" y1="44434" x2="22005" y2="44434"/>
                      </a14:backgroundRemoval>
                    </a14:imgEffect>
                  </a14:imgLayer>
                </a14:imgProps>
              </a:ext>
            </a:extLst>
          </a:blip>
          <a:srcRect l="53341" t="41519" r="17670" b="25401"/>
          <a:stretch>
            <a:fillRect/>
          </a:stretch>
        </p:blipFill>
        <p:spPr>
          <a:xfrm>
            <a:off x="838200" y="4740421"/>
            <a:ext cx="3044887" cy="2316379"/>
          </a:xfrm>
          <a:prstGeom prst="rect">
            <a:avLst/>
          </a:prstGeom>
        </p:spPr>
      </p:pic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05182337-B8FC-4FFE-635E-05CEFC61F94D}"/>
              </a:ext>
            </a:extLst>
          </p:cNvPr>
          <p:cNvSpPr/>
          <p:nvPr/>
        </p:nvSpPr>
        <p:spPr>
          <a:xfrm>
            <a:off x="2048003" y="3866117"/>
            <a:ext cx="625279" cy="7735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84638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32550-8C76-B013-2EC7-989D8C3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043237-7757-7557-B63E-D4EB5152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Dmitry </a:t>
            </a:r>
            <a:r>
              <a:rPr lang="en-US" dirty="0" err="1"/>
              <a:t>Tochilkin</a:t>
            </a:r>
            <a:r>
              <a:rPr lang="en-US" dirty="0"/>
              <a:t>, et al., “</a:t>
            </a:r>
            <a:r>
              <a:rPr lang="en-US" dirty="0" err="1"/>
              <a:t>TripoSR</a:t>
            </a:r>
            <a:r>
              <a:rPr lang="en-US" dirty="0"/>
              <a:t>: Fast 3D Object Reconstruction from a Single Image”, </a:t>
            </a:r>
            <a:r>
              <a:rPr lang="en-US" dirty="0">
                <a:hlinkClick r:id="rId2"/>
              </a:rPr>
              <a:t>https://arxiv.org/pdf/2403.02151</a:t>
            </a:r>
            <a:r>
              <a:rPr lang="en-US" dirty="0"/>
              <a:t>.</a:t>
            </a:r>
          </a:p>
          <a:p>
            <a:r>
              <a:rPr lang="es-BO" dirty="0" err="1"/>
              <a:t>Repositório</a:t>
            </a:r>
            <a:r>
              <a:rPr lang="es-BO" dirty="0"/>
              <a:t> do GitHub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https://github.com/VAST-AI-Research/TripoSR</a:t>
            </a:r>
            <a:endParaRPr lang="en-US" dirty="0"/>
          </a:p>
          <a:p>
            <a:r>
              <a:rPr lang="en-US" dirty="0"/>
              <a:t>Mohamed </a:t>
            </a:r>
            <a:r>
              <a:rPr lang="en-US" dirty="0" err="1"/>
              <a:t>Debbagh</a:t>
            </a:r>
            <a:r>
              <a:rPr lang="en-US" dirty="0"/>
              <a:t>, “Neural Radiance Fields (</a:t>
            </a:r>
            <a:r>
              <a:rPr lang="en-US" dirty="0" err="1"/>
              <a:t>NeRFs</a:t>
            </a:r>
            <a:r>
              <a:rPr lang="en-US" dirty="0"/>
              <a:t>): A Review and Some Recent Developments”, </a:t>
            </a:r>
            <a:r>
              <a:rPr lang="en-US" dirty="0">
                <a:hlinkClick r:id="rId4"/>
              </a:rPr>
              <a:t>https://arxiv.org/abs/2305.00375</a:t>
            </a:r>
            <a:r>
              <a:rPr lang="en-US" dirty="0"/>
              <a:t>.</a:t>
            </a:r>
          </a:p>
          <a:p>
            <a:r>
              <a:rPr lang="es-BO" dirty="0" err="1"/>
              <a:t>Yicong</a:t>
            </a:r>
            <a:r>
              <a:rPr lang="es-BO" dirty="0"/>
              <a:t> Hong, et al.,</a:t>
            </a:r>
            <a:r>
              <a:rPr lang="en-US" dirty="0"/>
              <a:t>“</a:t>
            </a:r>
            <a:r>
              <a:rPr lang="en-US" dirty="0" err="1"/>
              <a:t>LRM</a:t>
            </a:r>
            <a:r>
              <a:rPr lang="en-US" dirty="0"/>
              <a:t>: LARGE RECONSTRUCTION MODEL FOR SINGLE IMAGE TO 3D”, </a:t>
            </a:r>
            <a:r>
              <a:rPr lang="en-US" dirty="0">
                <a:hlinkClick r:id="rId5"/>
              </a:rPr>
              <a:t>https://arxiv.org/pdf/2311.04400</a:t>
            </a:r>
            <a:r>
              <a:rPr lang="en-US" dirty="0"/>
              <a:t>.</a:t>
            </a:r>
            <a:r>
              <a:rPr lang="pt-BR" dirty="0"/>
              <a:t> </a:t>
            </a:r>
          </a:p>
          <a:p>
            <a:r>
              <a:rPr lang="es-BO" dirty="0" err="1"/>
              <a:t>Alexey</a:t>
            </a:r>
            <a:r>
              <a:rPr lang="es-BO" dirty="0"/>
              <a:t> </a:t>
            </a:r>
            <a:r>
              <a:rPr lang="es-BO" dirty="0" err="1"/>
              <a:t>Dosovitskiy</a:t>
            </a:r>
            <a:r>
              <a:rPr lang="es-BO" dirty="0"/>
              <a:t>, et al., </a:t>
            </a:r>
            <a:r>
              <a:rPr lang="en-US" dirty="0"/>
              <a:t>“AN IMAGE IS WORTH 16X16 WORDS: TRANSFORMERS FOR IMAGE RECOGNITION AT SCALE”, </a:t>
            </a:r>
            <a:r>
              <a:rPr lang="pt-BR" dirty="0">
                <a:hlinkClick r:id="rId6"/>
              </a:rPr>
              <a:t>https://arxiv.org/pdf/2010.11929</a:t>
            </a:r>
            <a:r>
              <a:rPr 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7264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8C14F-D271-DAA8-8F79-8F4C5F294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A799F-DB31-5672-1F98-B6C0409C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BD496A-DE43-FD2E-39A4-9FEEA99FD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90632" cy="4351338"/>
          </a:xfrm>
        </p:spPr>
        <p:txBody>
          <a:bodyPr/>
          <a:lstStyle/>
          <a:p>
            <a:r>
              <a:rPr lang="es-MX" dirty="0"/>
              <a:t>GitHub: </a:t>
            </a:r>
            <a:r>
              <a:rPr lang="es-MX" dirty="0">
                <a:hlinkClick r:id="rId2"/>
              </a:rPr>
              <a:t>https://github.com/Mish0404/TP558/tree/main/Semin%C3%A1rio_TripoSR_Fast_3D_Object_Reconstruction_from_a_Single_Image</a:t>
            </a:r>
            <a:r>
              <a:rPr lang="es-MX" dirty="0"/>
              <a:t> </a:t>
            </a:r>
          </a:p>
          <a:p>
            <a:pPr lvl="1"/>
            <a:r>
              <a:rPr lang="pt-BR" dirty="0"/>
              <a:t>Para reproduzir o exemplo, consulte o repositório GitHub do seminário. Os códigos são “</a:t>
            </a:r>
            <a:r>
              <a:rPr lang="pt-BR" i="1" dirty="0"/>
              <a:t>prueba_TripoSR.py”</a:t>
            </a:r>
            <a:r>
              <a:rPr lang="pt-BR" dirty="0"/>
              <a:t>, “</a:t>
            </a:r>
            <a:r>
              <a:rPr lang="pt-BR" i="1" dirty="0"/>
              <a:t>prueba_TripoSR_app.py”</a:t>
            </a:r>
            <a:r>
              <a:rPr lang="pt-BR" dirty="0"/>
              <a:t>, </a:t>
            </a:r>
            <a:r>
              <a:rPr lang="pt-BR" i="1" dirty="0"/>
              <a:t>“</a:t>
            </a:r>
            <a:r>
              <a:rPr lang="pt-BR" i="1" dirty="0" err="1"/>
              <a:t>prueba_TripoSR_Notebooks_Jupyter.ipynb</a:t>
            </a:r>
            <a:r>
              <a:rPr lang="pt-BR" i="1" dirty="0"/>
              <a:t>”</a:t>
            </a:r>
            <a:r>
              <a:rPr lang="pt-BR" dirty="0"/>
              <a:t>.</a:t>
            </a:r>
            <a:endParaRPr lang="es-MX" dirty="0"/>
          </a:p>
          <a:p>
            <a:r>
              <a:rPr lang="es-MX" dirty="0"/>
              <a:t>Quiz: </a:t>
            </a:r>
            <a:r>
              <a:rPr lang="es-BO" dirty="0" err="1">
                <a:hlinkClick r:id="rId3"/>
              </a:rPr>
              <a:t>TripoSR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9684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E5F05-607D-7451-F117-2F4942845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A1FCC-4092-B410-C884-A36A9213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531466-86E8-C758-F940-F83F090AE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2902" y="1825624"/>
            <a:ext cx="6403745" cy="4806669"/>
          </a:xfrm>
        </p:spPr>
        <p:txBody>
          <a:bodyPr>
            <a:normAutofit/>
          </a:bodyPr>
          <a:lstStyle/>
          <a:p>
            <a:r>
              <a:rPr lang="pt-BR" dirty="0"/>
              <a:t>Foi nesse contexto que nasceu o </a:t>
            </a:r>
            <a:r>
              <a:rPr lang="pt-BR" b="1" dirty="0" err="1"/>
              <a:t>TripoSR</a:t>
            </a:r>
            <a:r>
              <a:rPr lang="pt-BR" dirty="0"/>
              <a:t>.</a:t>
            </a:r>
          </a:p>
          <a:p>
            <a:r>
              <a:rPr lang="pt-BR" dirty="0"/>
              <a:t>Ele é um modelo baseado em </a:t>
            </a:r>
            <a:r>
              <a:rPr lang="pt-BR" b="1" dirty="0" err="1">
                <a:solidFill>
                  <a:srgbClr val="00B050"/>
                </a:solidFill>
              </a:rPr>
              <a:t>transformers</a:t>
            </a:r>
            <a:r>
              <a:rPr lang="pt-BR" dirty="0"/>
              <a:t> e no </a:t>
            </a:r>
            <a:r>
              <a:rPr lang="pt-BR" b="1" dirty="0">
                <a:solidFill>
                  <a:srgbClr val="00B050"/>
                </a:solidFill>
              </a:rPr>
              <a:t>LRM</a:t>
            </a:r>
            <a:r>
              <a:rPr lang="pt-BR" dirty="0"/>
              <a:t> (Large </a:t>
            </a:r>
            <a:r>
              <a:rPr lang="pt-BR" dirty="0" err="1"/>
              <a:t>Reconstruction</a:t>
            </a:r>
            <a:r>
              <a:rPr lang="pt-BR" dirty="0"/>
              <a:t> Model).</a:t>
            </a:r>
          </a:p>
          <a:p>
            <a:r>
              <a:rPr lang="pt-BR" dirty="0"/>
              <a:t>Objetivo: reconstruir objetos 3D de forma rápida (menos de 0,5s) e com alta qualidade, usando apenas uma imagem.</a:t>
            </a:r>
          </a:p>
        </p:txBody>
      </p:sp>
      <p:pic>
        <p:nvPicPr>
          <p:cNvPr id="4" name="Picture 2" descr="TripoSR creates detailed 3D objects from single images in split seconds -  MLWires">
            <a:extLst>
              <a:ext uri="{FF2B5EF4-FFF2-40B4-BE49-F238E27FC236}">
                <a16:creationId xmlns:a16="http://schemas.microsoft.com/office/drawing/2014/main" id="{A8E2F228-B00F-7135-BBB5-7D1DCFEA1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7"/>
          <a:stretch>
            <a:fillRect/>
          </a:stretch>
        </p:blipFill>
        <p:spPr bwMode="auto">
          <a:xfrm>
            <a:off x="710737" y="1585651"/>
            <a:ext cx="4443153" cy="490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652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22159-2B6F-9A9B-5EC1-15F1556D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49065-BD3D-22B4-6C81-607F9718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21FA10-7460-D143-79D5-573CF315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0" y="1825624"/>
            <a:ext cx="6287367" cy="4806669"/>
          </a:xfrm>
        </p:spPr>
        <p:txBody>
          <a:bodyPr>
            <a:normAutofit/>
          </a:bodyPr>
          <a:lstStyle/>
          <a:p>
            <a:r>
              <a:rPr lang="pt-BR" dirty="0"/>
              <a:t>Ele traz melhorias em dados, arquitetura e treinamento, garantindo mais eficiência e generalização.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Em resumo: o </a:t>
            </a:r>
            <a:r>
              <a:rPr lang="pt-BR" b="1" dirty="0" err="1"/>
              <a:t>TripoSR</a:t>
            </a:r>
            <a:r>
              <a:rPr lang="pt-BR" dirty="0"/>
              <a:t> resolve as limitações de </a:t>
            </a:r>
            <a:r>
              <a:rPr lang="pt-BR" b="1" dirty="0">
                <a:solidFill>
                  <a:schemeClr val="accent1"/>
                </a:solidFill>
              </a:rPr>
              <a:t>tempo</a:t>
            </a:r>
            <a:r>
              <a:rPr lang="pt-BR" dirty="0"/>
              <a:t> e custo dos métodos anteriores, democratizando a criação de modelos 3D.</a:t>
            </a:r>
          </a:p>
        </p:txBody>
      </p:sp>
      <p:pic>
        <p:nvPicPr>
          <p:cNvPr id="4" name="Picture 2" descr="TripoSR creates detailed 3D objects from single images in split seconds -  MLWires">
            <a:extLst>
              <a:ext uri="{FF2B5EF4-FFF2-40B4-BE49-F238E27FC236}">
                <a16:creationId xmlns:a16="http://schemas.microsoft.com/office/drawing/2014/main" id="{3655A0E0-CD1E-B9E4-D7CD-F44043F3F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8" r="119"/>
          <a:stretch>
            <a:fillRect/>
          </a:stretch>
        </p:blipFill>
        <p:spPr bwMode="auto">
          <a:xfrm>
            <a:off x="511232" y="1493843"/>
            <a:ext cx="4526279" cy="49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48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0F576-1A6D-0540-5D94-F55639283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18614-D442-690E-1834-0FE50ABEC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7F1115-55A8-18D5-6FFE-9D0E0E1F8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526" y="1825625"/>
            <a:ext cx="5324355" cy="47950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dirty="0"/>
              <a:t>Em vez de ver uma imagem como milhões de pixels, o computador a divide em pequenos pedaços (</a:t>
            </a:r>
            <a:r>
              <a:rPr lang="pt-BR" b="1" dirty="0">
                <a:solidFill>
                  <a:srgbClr val="00B050"/>
                </a:solidFill>
              </a:rPr>
              <a:t>patches</a:t>
            </a:r>
            <a:r>
              <a:rPr lang="pt-BR" dirty="0"/>
              <a:t>), como se fossem as peças de um quebra-cabeça. Cada pedaço é  transformado em um vetor que representa suas características, e esse vetor é o </a:t>
            </a:r>
            <a:r>
              <a:rPr lang="pt-BR" b="1" dirty="0">
                <a:solidFill>
                  <a:srgbClr val="00B050"/>
                </a:solidFill>
              </a:rPr>
              <a:t>token </a:t>
            </a:r>
            <a:r>
              <a:rPr lang="pt-BR" dirty="0"/>
              <a:t>de imagem.</a:t>
            </a:r>
          </a:p>
          <a:p>
            <a:pPr>
              <a:lnSpc>
                <a:spcPct val="100000"/>
              </a:lnSpc>
            </a:pPr>
            <a:endParaRPr lang="pt-BR" dirty="0"/>
          </a:p>
          <a:p>
            <a:pPr>
              <a:lnSpc>
                <a:spcPct val="100000"/>
              </a:lnSpc>
            </a:pPr>
            <a:endParaRPr lang="pt-BR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5BD97D4-F1A6-1B5A-419F-35C51250D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562" y="4074289"/>
            <a:ext cx="1648055" cy="237205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0BAF72D-6AE9-178E-D52D-2846871A3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747" y="4223172"/>
            <a:ext cx="2539727" cy="2163073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F00ED2D8-6957-DD71-A15A-8644204357F1}"/>
              </a:ext>
            </a:extLst>
          </p:cNvPr>
          <p:cNvGrpSpPr/>
          <p:nvPr/>
        </p:nvGrpSpPr>
        <p:grpSpPr>
          <a:xfrm>
            <a:off x="8795746" y="1265687"/>
            <a:ext cx="2539727" cy="2163313"/>
            <a:chOff x="6446911" y="1073082"/>
            <a:chExt cx="2539727" cy="2163313"/>
          </a:xfrm>
        </p:grpSpPr>
        <p:pic>
          <p:nvPicPr>
            <p:cNvPr id="16" name="Imagen 15" descr="Gato de color gris&#10;&#10;El contenido generado por IA puede ser incorrecto.">
              <a:extLst>
                <a:ext uri="{FF2B5EF4-FFF2-40B4-BE49-F238E27FC236}">
                  <a16:creationId xmlns:a16="http://schemas.microsoft.com/office/drawing/2014/main" id="{EA2ADA43-1A24-D518-D96F-382C97D64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380" y="1073082"/>
              <a:ext cx="1748790" cy="2163313"/>
            </a:xfrm>
            <a:prstGeom prst="rect">
              <a:avLst/>
            </a:prstGeom>
          </p:spPr>
        </p:pic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0F48487-D753-6537-9433-CAD46704AF3E}"/>
                </a:ext>
              </a:extLst>
            </p:cNvPr>
            <p:cNvSpPr/>
            <p:nvPr/>
          </p:nvSpPr>
          <p:spPr>
            <a:xfrm>
              <a:off x="6446911" y="1114894"/>
              <a:ext cx="2539727" cy="20794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BO"/>
            </a:p>
          </p:txBody>
        </p:sp>
      </p:grp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5FA15483-A80E-C174-3971-A072CA313398}"/>
              </a:ext>
            </a:extLst>
          </p:cNvPr>
          <p:cNvSpPr/>
          <p:nvPr/>
        </p:nvSpPr>
        <p:spPr>
          <a:xfrm>
            <a:off x="9896354" y="3565003"/>
            <a:ext cx="312517" cy="5092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85D433D4-60F1-82B4-8676-8379816A86AB}"/>
              </a:ext>
            </a:extLst>
          </p:cNvPr>
          <p:cNvSpPr/>
          <p:nvPr/>
        </p:nvSpPr>
        <p:spPr>
          <a:xfrm>
            <a:off x="6778906" y="5223685"/>
            <a:ext cx="729205" cy="70255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1588368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7B890-9397-34C2-780F-E540DB549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43CE1-B9DF-7566-55E1-8FBF80D8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4C7984A2-429B-189A-179A-3B343D89CBFA}"/>
              </a:ext>
            </a:extLst>
          </p:cNvPr>
          <p:cNvGrpSpPr/>
          <p:nvPr/>
        </p:nvGrpSpPr>
        <p:grpSpPr>
          <a:xfrm>
            <a:off x="6422944" y="1825625"/>
            <a:ext cx="5326541" cy="2694432"/>
            <a:chOff x="6483055" y="2097696"/>
            <a:chExt cx="5524701" cy="293760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B07D5F65-76A6-A6E4-E09D-4BFBE88D3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2369"/>
            <a:stretch>
              <a:fillRect/>
            </a:stretch>
          </p:blipFill>
          <p:spPr>
            <a:xfrm>
              <a:off x="6483055" y="2110713"/>
              <a:ext cx="5524701" cy="2924583"/>
            </a:xfrm>
            <a:prstGeom prst="rect">
              <a:avLst/>
            </a:prstGeom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2E21890E-142A-F13C-022E-56F913944989}"/>
                </a:ext>
              </a:extLst>
            </p:cNvPr>
            <p:cNvSpPr/>
            <p:nvPr/>
          </p:nvSpPr>
          <p:spPr>
            <a:xfrm>
              <a:off x="6620256" y="2097696"/>
              <a:ext cx="1060704" cy="7590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BO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3FC09C-B3CF-E003-0C6E-84ADDE559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526" y="1825625"/>
            <a:ext cx="5527649" cy="47950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dirty="0"/>
              <a:t> </a:t>
            </a:r>
            <a:r>
              <a:rPr lang="pt-BR" b="1" dirty="0">
                <a:solidFill>
                  <a:srgbClr val="00B050"/>
                </a:solidFill>
              </a:rPr>
              <a:t>Transformers</a:t>
            </a:r>
            <a:r>
              <a:rPr lang="pt-BR" dirty="0"/>
              <a:t>: ele é o "cérebro" que analisa todos esses pedaços.</a:t>
            </a:r>
          </a:p>
          <a:p>
            <a:pPr>
              <a:lnSpc>
                <a:spcPct val="100000"/>
              </a:lnSpc>
            </a:pPr>
            <a:r>
              <a:rPr lang="pt-BR" dirty="0"/>
              <a:t>Ele não processa os tokens sequencialmente, mas sim considera todos os tokens de uma vez, descobrindo as relações de dependência entre eles.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A320AB0-651A-10F3-1E57-002B7B6F3891}"/>
              </a:ext>
            </a:extLst>
          </p:cNvPr>
          <p:cNvSpPr txBox="1">
            <a:spLocks/>
          </p:cNvSpPr>
          <p:nvPr/>
        </p:nvSpPr>
        <p:spPr>
          <a:xfrm>
            <a:off x="817757" y="5146525"/>
            <a:ext cx="11263152" cy="172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dirty="0"/>
              <a:t>No </a:t>
            </a:r>
            <a:r>
              <a:rPr lang="pt-BR" dirty="0" err="1"/>
              <a:t>TripoSR</a:t>
            </a:r>
            <a:r>
              <a:rPr lang="pt-BR" dirty="0"/>
              <a:t>, o </a:t>
            </a:r>
            <a:r>
              <a:rPr lang="pt-BR" dirty="0" err="1"/>
              <a:t>Transformer</a:t>
            </a:r>
            <a:r>
              <a:rPr lang="pt-BR" dirty="0"/>
              <a:t> </a:t>
            </a:r>
            <a:r>
              <a:rPr lang="pt-BR" b="1" dirty="0">
                <a:solidFill>
                  <a:schemeClr val="accent1"/>
                </a:solidFill>
              </a:rPr>
              <a:t>analisa a relação entre os tokens</a:t>
            </a:r>
            <a:r>
              <a:rPr lang="pt-BR" dirty="0"/>
              <a:t> de imagem para entender a estrutura e o contexto global da foto (exemplo: </a:t>
            </a:r>
            <a:r>
              <a:rPr lang="pt-BR" i="1" dirty="0"/>
              <a:t>"esses tokens de borda formam a alça da xícara").</a:t>
            </a:r>
          </a:p>
        </p:txBody>
      </p:sp>
    </p:spTree>
    <p:extLst>
      <p:ext uri="{BB962C8B-B14F-4D97-AF65-F5344CB8AC3E}">
        <p14:creationId xmlns:p14="http://schemas.microsoft.com/office/powerpoint/2010/main" val="3371789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526" y="1825625"/>
            <a:ext cx="7082742" cy="4795094"/>
          </a:xfrm>
        </p:spPr>
        <p:txBody>
          <a:bodyPr>
            <a:normAutofit/>
          </a:bodyPr>
          <a:lstStyle/>
          <a:p>
            <a:r>
              <a:rPr lang="pt-BR" dirty="0"/>
              <a:t>O </a:t>
            </a:r>
            <a:r>
              <a:rPr lang="pt-BR" dirty="0" err="1"/>
              <a:t>TripoSR</a:t>
            </a:r>
            <a:r>
              <a:rPr lang="pt-BR" dirty="0"/>
              <a:t> se baseia em Neural </a:t>
            </a:r>
            <a:r>
              <a:rPr lang="pt-BR" dirty="0" err="1"/>
              <a:t>Radiance</a:t>
            </a:r>
            <a:r>
              <a:rPr lang="pt-BR" dirty="0"/>
              <a:t> Fields (</a:t>
            </a:r>
            <a:r>
              <a:rPr lang="pt-BR" b="1" dirty="0" err="1">
                <a:solidFill>
                  <a:srgbClr val="00B050"/>
                </a:solidFill>
              </a:rPr>
              <a:t>NeRFs</a:t>
            </a:r>
            <a:r>
              <a:rPr lang="pt-BR" dirty="0"/>
              <a:t>)</a:t>
            </a:r>
          </a:p>
          <a:p>
            <a:pPr>
              <a:lnSpc>
                <a:spcPct val="100000"/>
              </a:lnSpc>
            </a:pPr>
            <a:r>
              <a:rPr lang="pt-BR" dirty="0"/>
              <a:t>Pense em um </a:t>
            </a:r>
            <a:r>
              <a:rPr lang="pt-BR" dirty="0" err="1"/>
              <a:t>NeRF</a:t>
            </a:r>
            <a:r>
              <a:rPr lang="pt-BR" dirty="0"/>
              <a:t> como uma rede neural que aprende a "desenhar" uma cena 3D inteira.</a:t>
            </a:r>
          </a:p>
          <a:p>
            <a:pPr>
              <a:lnSpc>
                <a:spcPct val="100000"/>
              </a:lnSpc>
            </a:pPr>
            <a:r>
              <a:rPr lang="pt-BR" dirty="0"/>
              <a:t>Ele pode </a:t>
            </a:r>
            <a:r>
              <a:rPr lang="pt-BR" b="1" dirty="0">
                <a:solidFill>
                  <a:srgbClr val="0070C0"/>
                </a:solidFill>
              </a:rPr>
              <a:t>prever a cor e a densidade</a:t>
            </a:r>
            <a:r>
              <a:rPr lang="pt-BR" dirty="0"/>
              <a:t> de qualquer ponto no espaço, a partir de uma visão em 2D.</a:t>
            </a:r>
          </a:p>
          <a:p>
            <a:pPr>
              <a:lnSpc>
                <a:spcPct val="100000"/>
              </a:lnSpc>
            </a:pPr>
            <a:r>
              <a:rPr lang="pt-BR" dirty="0"/>
              <a:t>O problema é que </a:t>
            </a:r>
            <a:r>
              <a:rPr lang="pt-BR" dirty="0" err="1"/>
              <a:t>NeRFs</a:t>
            </a:r>
            <a:r>
              <a:rPr lang="pt-BR" dirty="0"/>
              <a:t> tradicionais são muito lentos para gerar um modelo 3D.</a:t>
            </a:r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96A36608-D31D-C820-3A48-F5DFEEBA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592" t="14889" r="4519" b="5324"/>
          <a:stretch>
            <a:fillRect/>
          </a:stretch>
        </p:blipFill>
        <p:spPr>
          <a:xfrm>
            <a:off x="8518967" y="595822"/>
            <a:ext cx="3077469" cy="566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9BB1-88CC-A536-B0E0-395ACC1D6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90526-3A25-ECCE-5E0D-97FBBFB0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0A38F2-6D3A-24B4-C010-BB83B059B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526" y="1825625"/>
            <a:ext cx="7082742" cy="4795094"/>
          </a:xfrm>
        </p:spPr>
        <p:txBody>
          <a:bodyPr>
            <a:normAutofit/>
          </a:bodyPr>
          <a:lstStyle/>
          <a:p>
            <a:r>
              <a:rPr lang="pt-BR" dirty="0"/>
              <a:t>Para resolver a lentidão, o </a:t>
            </a:r>
            <a:r>
              <a:rPr lang="pt-BR" dirty="0" err="1"/>
              <a:t>TripoSR</a:t>
            </a:r>
            <a:r>
              <a:rPr lang="pt-BR" dirty="0"/>
              <a:t> não usa um </a:t>
            </a:r>
            <a:r>
              <a:rPr lang="pt-BR" dirty="0" err="1"/>
              <a:t>NeRF</a:t>
            </a:r>
            <a:r>
              <a:rPr lang="pt-BR" dirty="0"/>
              <a:t> tradicional. Em vez disso, ele usa uma </a:t>
            </a:r>
            <a:r>
              <a:rPr lang="pt-BR" b="1" dirty="0">
                <a:solidFill>
                  <a:srgbClr val="00B050"/>
                </a:solidFill>
              </a:rPr>
              <a:t>Representação </a:t>
            </a:r>
            <a:r>
              <a:rPr lang="pt-BR" b="1" dirty="0" err="1">
                <a:solidFill>
                  <a:srgbClr val="00B050"/>
                </a:solidFill>
              </a:rPr>
              <a:t>Triplanar</a:t>
            </a:r>
            <a:r>
              <a:rPr lang="pt-BR" dirty="0"/>
              <a:t>.</a:t>
            </a:r>
            <a:endParaRPr lang="pt-BR" dirty="0">
              <a:solidFill>
                <a:srgbClr val="00B050"/>
              </a:solidFill>
            </a:endParaRPr>
          </a:p>
          <a:p>
            <a:pPr>
              <a:lnSpc>
                <a:spcPct val="100000"/>
              </a:lnSpc>
            </a:pPr>
            <a:r>
              <a:rPr lang="pt-BR" dirty="0"/>
              <a:t>Um </a:t>
            </a:r>
            <a:r>
              <a:rPr lang="pt-BR" b="1" dirty="0" err="1">
                <a:solidFill>
                  <a:srgbClr val="00B050"/>
                </a:solidFill>
              </a:rPr>
              <a:t>Triplane</a:t>
            </a:r>
            <a:r>
              <a:rPr lang="pt-BR" dirty="0"/>
              <a:t> é uma representação 3D compacta.</a:t>
            </a:r>
          </a:p>
          <a:p>
            <a:pPr>
              <a:lnSpc>
                <a:spcPct val="100000"/>
              </a:lnSpc>
            </a:pPr>
            <a:r>
              <a:rPr lang="pt-BR" dirty="0"/>
              <a:t>Ele </a:t>
            </a:r>
            <a:r>
              <a:rPr lang="pt-BR" b="1" dirty="0">
                <a:solidFill>
                  <a:schemeClr val="accent1"/>
                </a:solidFill>
              </a:rPr>
              <a:t>armazena as informações de forma eficiente em três planos </a:t>
            </a:r>
            <a:r>
              <a:rPr lang="pt-BR" dirty="0"/>
              <a:t>de características ortogonais (XY, </a:t>
            </a:r>
            <a:r>
              <a:rPr lang="pt-BR" dirty="0" err="1"/>
              <a:t>XZ</a:t>
            </a:r>
            <a:r>
              <a:rPr lang="pt-BR" dirty="0"/>
              <a:t>, e </a:t>
            </a:r>
            <a:r>
              <a:rPr lang="pt-BR" dirty="0" err="1"/>
              <a:t>YZ</a:t>
            </a:r>
            <a:r>
              <a:rPr lang="pt-BR" dirty="0"/>
              <a:t>)</a:t>
            </a:r>
          </a:p>
          <a:p>
            <a:pPr>
              <a:lnSpc>
                <a:spcPct val="100000"/>
              </a:lnSpc>
            </a:pPr>
            <a:r>
              <a:rPr lang="pt-BR" dirty="0"/>
              <a:t>Isso permite a renderização 3D de forma rápida.</a:t>
            </a:r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71FB29A6-5AE4-3C46-791F-A97E18DA4B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592" t="14889" r="4519" b="5324"/>
          <a:stretch>
            <a:fillRect/>
          </a:stretch>
        </p:blipFill>
        <p:spPr>
          <a:xfrm>
            <a:off x="8518967" y="595822"/>
            <a:ext cx="3077469" cy="566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817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11915</TotalTime>
  <Words>2026</Words>
  <Application>Microsoft Office PowerPoint</Application>
  <PresentationFormat>Panorámica</PresentationFormat>
  <Paragraphs>244</Paragraphs>
  <Slides>33</Slides>
  <Notes>10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Tema do Office</vt:lpstr>
      <vt:lpstr>TP558 - Tópicos avançados em Machine Learning: TripoSR: Fast 3D Object Reconstruction from a Single Image</vt:lpstr>
      <vt:lpstr>Introdução</vt:lpstr>
      <vt:lpstr>Introdução</vt:lpstr>
      <vt:lpstr>Introdução</vt:lpstr>
      <vt:lpstr>Introdução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Arquitetura e funcionamento</vt:lpstr>
      <vt:lpstr>Arquitetura e funcionamento</vt:lpstr>
      <vt:lpstr>Arquitetura e funcionamento</vt:lpstr>
      <vt:lpstr>Arquitetura e funcionamento</vt:lpstr>
      <vt:lpstr>Arquitetura e funcionamento</vt:lpstr>
      <vt:lpstr>Arquitetura e funcionamento</vt:lpstr>
      <vt:lpstr>Arquitetura e funcionamento</vt:lpstr>
      <vt:lpstr>Treinamento e otimização</vt:lpstr>
      <vt:lpstr>Treinamento e otimização</vt:lpstr>
      <vt:lpstr>Vantagens e desvantagens</vt:lpstr>
      <vt:lpstr>Vantagens e desvantagens</vt:lpstr>
      <vt:lpstr>Exemplo(s) de aplicação</vt:lpstr>
      <vt:lpstr>Exemplo(s) de aplicação</vt:lpstr>
      <vt:lpstr>Exemplo(s) de aplicação</vt:lpstr>
      <vt:lpstr>Comparação com outros algoritmos</vt:lpstr>
      <vt:lpstr>Comparação com outros algoritmos</vt:lpstr>
      <vt:lpstr>Comparação com outros algoritmos</vt:lpstr>
      <vt:lpstr>Comparação com outros algoritmos</vt:lpstr>
      <vt:lpstr>Presentación de PowerPoint</vt:lpstr>
      <vt:lpstr>Referências</vt:lpstr>
      <vt:lpstr>Links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Brithany Michelle Oliva Chuquimia</cp:lastModifiedBy>
  <cp:revision>1748</cp:revision>
  <dcterms:created xsi:type="dcterms:W3CDTF">2020-01-20T13:50:05Z</dcterms:created>
  <dcterms:modified xsi:type="dcterms:W3CDTF">2025-08-30T01:24:47Z</dcterms:modified>
</cp:coreProperties>
</file>